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68" r:id="rId4"/>
    <p:sldId id="270" r:id="rId5"/>
    <p:sldId id="269" r:id="rId6"/>
    <p:sldId id="272" r:id="rId7"/>
    <p:sldId id="271" r:id="rId8"/>
    <p:sldId id="273" r:id="rId9"/>
    <p:sldId id="266" r:id="rId10"/>
    <p:sldId id="274" r:id="rId11"/>
    <p:sldId id="275" r:id="rId12"/>
    <p:sldId id="276" r:id="rId13"/>
    <p:sldId id="267" r:id="rId14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FF0000"/>
    <a:srgbClr val="66FFFF"/>
    <a:srgbClr val="FF33CC"/>
    <a:srgbClr val="9900FF"/>
    <a:srgbClr val="00FF00"/>
    <a:srgbClr val="0000FF"/>
    <a:srgbClr val="FF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73" autoAdjust="0"/>
    <p:restoredTop sz="94660"/>
  </p:normalViewPr>
  <p:slideViewPr>
    <p:cSldViewPr>
      <p:cViewPr>
        <p:scale>
          <a:sx n="66" d="100"/>
          <a:sy n="66" d="100"/>
        </p:scale>
        <p:origin x="-702" y="-1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1FE34A51-B01C-4308-91DE-A2BC99B0F2C8}" type="datetimeFigureOut">
              <a:rPr lang="es-ES"/>
              <a:pPr>
                <a:defRPr/>
              </a:pPr>
              <a:t>21/10/2009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s-ES" noProof="0" smtClean="0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93D555D3-795D-4B0A-9161-25648AE6A248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242AA2-DFE1-48E1-86F4-DE3790A7882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D9AB4F-69BE-40CF-B4B8-8CC9D8CAFD73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A35978-926D-44E6-9762-0023655C47C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ítulo y tab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abla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s-E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933A09-B98C-4C6E-8CDB-F0968D859D08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ítulo, text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F2C8C1-B447-4687-BE2F-E8B1072BAF3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161DB8-F96D-4DEF-8336-CFA3EA7F57ED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BC0B8D-050B-4D63-A94A-2321E005E0D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7017D8-92B3-4900-9306-7723FE4A53A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121565-1137-4572-9B1D-BCCE8727FAD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DE7A23-0DFA-429E-93E0-D776BF817A3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930D6A-4220-44D3-BCE2-6DAA3EF9F0E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A09C5B-A741-4776-9CCF-E9540251499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0EBE29-A7B1-4180-B979-9A802AFF7CD8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1A2A0384-C945-4247-B97E-FC88D692C9F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6"/>
          <p:cNvSpPr txBox="1">
            <a:spLocks noChangeArrowheads="1"/>
          </p:cNvSpPr>
          <p:nvPr/>
        </p:nvSpPr>
        <p:spPr bwMode="auto">
          <a:xfrm>
            <a:off x="3357554" y="1142984"/>
            <a:ext cx="5256212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 algn="r">
              <a:spcBef>
                <a:spcPct val="50000"/>
              </a:spcBef>
            </a:pPr>
            <a:r>
              <a:rPr lang="es-ES" sz="3600" b="1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INFRAESTRUCTURA MOP</a:t>
            </a:r>
          </a:p>
          <a:p>
            <a:pPr lvl="1" algn="r">
              <a:spcBef>
                <a:spcPct val="50000"/>
              </a:spcBef>
            </a:pPr>
            <a:r>
              <a:rPr lang="es-ES" sz="3600" b="1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TERRITORIO PATAGONIA VERDE</a:t>
            </a:r>
            <a:endParaRPr lang="es-ES" sz="3600" b="1" dirty="0">
              <a:solidFill>
                <a:schemeClr val="bg1"/>
              </a:solidFill>
              <a:latin typeface="Aharoni" pitchFamily="2" charset="-79"/>
              <a:cs typeface="Aharoni" pitchFamily="2" charset="-79"/>
            </a:endParaRPr>
          </a:p>
          <a:p>
            <a:pPr lvl="1" algn="r">
              <a:spcBef>
                <a:spcPct val="50000"/>
              </a:spcBef>
            </a:pPr>
            <a:endParaRPr lang="es-ES" sz="3600" b="1" dirty="0">
              <a:solidFill>
                <a:schemeClr val="bg1"/>
              </a:solidFill>
              <a:latin typeface="Aharoni" pitchFamily="2" charset="-79"/>
              <a:cs typeface="Aharoni" pitchFamily="2" charset="-79"/>
            </a:endParaRPr>
          </a:p>
          <a:p>
            <a:pPr lvl="1" algn="r">
              <a:spcBef>
                <a:spcPct val="50000"/>
              </a:spcBef>
            </a:pPr>
            <a:r>
              <a:rPr lang="es-ES" sz="2400" b="1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OCTUBRE </a:t>
            </a:r>
            <a:r>
              <a:rPr lang="es-ES" sz="2400" b="1" dirty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2009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6 CuadroTexto"/>
          <p:cNvSpPr txBox="1">
            <a:spLocks noChangeArrowheads="1"/>
          </p:cNvSpPr>
          <p:nvPr/>
        </p:nvSpPr>
        <p:spPr bwMode="auto">
          <a:xfrm>
            <a:off x="1928813" y="214313"/>
            <a:ext cx="70008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s-ES" b="1" dirty="0" smtClean="0">
                <a:latin typeface="Aharoni" pitchFamily="2" charset="-79"/>
                <a:cs typeface="Aharoni" pitchFamily="2" charset="-79"/>
              </a:rPr>
              <a:t>INFRAESTRUCTURA MOP</a:t>
            </a:r>
          </a:p>
          <a:p>
            <a:pPr algn="r"/>
            <a:r>
              <a:rPr lang="es-ES" b="1" dirty="0" smtClean="0">
                <a:latin typeface="Aharoni" pitchFamily="2" charset="-79"/>
                <a:cs typeface="Aharoni" pitchFamily="2" charset="-79"/>
              </a:rPr>
              <a:t>PROYECTOS NUEVOS INCLUIDOS EN RESPALDO LEY 2010</a:t>
            </a:r>
            <a:endParaRPr lang="es-ES" b="1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" name="11 CuadroTexto"/>
          <p:cNvSpPr txBox="1">
            <a:spLocks noChangeArrowheads="1"/>
          </p:cNvSpPr>
          <p:nvPr/>
        </p:nvSpPr>
        <p:spPr bwMode="auto">
          <a:xfrm>
            <a:off x="1000100" y="1142984"/>
            <a:ext cx="7929618" cy="3877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s-ES" sz="2000" b="1" u="sng" dirty="0" smtClean="0">
                <a:latin typeface="Aharoni" pitchFamily="2" charset="-79"/>
                <a:cs typeface="Aharoni" pitchFamily="2" charset="-79"/>
              </a:rPr>
              <a:t>Vialidad - MOP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es-ES" b="1" dirty="0" smtClean="0">
                <a:latin typeface="Aharoni" pitchFamily="2" charset="-79"/>
                <a:cs typeface="Aharoni" pitchFamily="2" charset="-79"/>
              </a:rPr>
              <a:t> Reposición Ripio Ruta 7 Sector: </a:t>
            </a:r>
            <a:r>
              <a:rPr lang="es-ES" b="1" dirty="0" err="1" smtClean="0">
                <a:latin typeface="Aharoni" pitchFamily="2" charset="-79"/>
                <a:cs typeface="Aharoni" pitchFamily="2" charset="-79"/>
              </a:rPr>
              <a:t>Hornopirén</a:t>
            </a:r>
            <a:r>
              <a:rPr lang="es-ES" b="1" dirty="0" smtClean="0">
                <a:latin typeface="Aharoni" pitchFamily="2" charset="-79"/>
                <a:cs typeface="Aharoni" pitchFamily="2" charset="-79"/>
              </a:rPr>
              <a:t> - Rampa Pichanco (C.M.T.)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es-ES" b="1" dirty="0">
                <a:latin typeface="Aharoni" pitchFamily="2" charset="-79"/>
                <a:cs typeface="Aharoni" pitchFamily="2" charset="-79"/>
              </a:rPr>
              <a:t> </a:t>
            </a:r>
            <a:r>
              <a:rPr lang="es-ES" b="1" dirty="0" smtClean="0">
                <a:latin typeface="Aharoni" pitchFamily="2" charset="-79"/>
                <a:cs typeface="Aharoni" pitchFamily="2" charset="-79"/>
              </a:rPr>
              <a:t>Construcción Conexión Vial </a:t>
            </a:r>
            <a:r>
              <a:rPr lang="es-ES" b="1" dirty="0" err="1" smtClean="0">
                <a:latin typeface="Aharoni" pitchFamily="2" charset="-79"/>
                <a:cs typeface="Aharoni" pitchFamily="2" charset="-79"/>
              </a:rPr>
              <a:t>Futaleufú</a:t>
            </a:r>
            <a:r>
              <a:rPr lang="es-ES" b="1" dirty="0" smtClean="0">
                <a:latin typeface="Aharoni" pitchFamily="2" charset="-79"/>
                <a:cs typeface="Aharoni" pitchFamily="2" charset="-79"/>
              </a:rPr>
              <a:t> - Termas Del Amarillo (C.M.T.)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es-ES" b="1" dirty="0">
                <a:latin typeface="Aharoni" pitchFamily="2" charset="-79"/>
                <a:cs typeface="Aharoni" pitchFamily="2" charset="-79"/>
              </a:rPr>
              <a:t> </a:t>
            </a:r>
            <a:r>
              <a:rPr lang="es-ES" b="1" dirty="0" smtClean="0">
                <a:latin typeface="Aharoni" pitchFamily="2" charset="-79"/>
                <a:cs typeface="Aharoni" pitchFamily="2" charset="-79"/>
              </a:rPr>
              <a:t>Estudios de Ingeniería:</a:t>
            </a:r>
          </a:p>
          <a:p>
            <a:pPr lvl="1">
              <a:lnSpc>
                <a:spcPct val="150000"/>
              </a:lnSpc>
              <a:buFontTx/>
              <a:buChar char="-"/>
            </a:pPr>
            <a:r>
              <a:rPr lang="es-ES" b="1" dirty="0" smtClean="0">
                <a:latin typeface="Aharoni" pitchFamily="2" charset="-79"/>
                <a:cs typeface="Aharoni" pitchFamily="2" charset="-79"/>
              </a:rPr>
              <a:t> Mejoramiento </a:t>
            </a:r>
            <a:r>
              <a:rPr lang="es-ES" b="1" dirty="0">
                <a:latin typeface="Aharoni" pitchFamily="2" charset="-79"/>
                <a:cs typeface="Aharoni" pitchFamily="2" charset="-79"/>
              </a:rPr>
              <a:t>R</a:t>
            </a:r>
            <a:r>
              <a:rPr lang="es-ES" b="1" dirty="0" smtClean="0">
                <a:latin typeface="Aharoni" pitchFamily="2" charset="-79"/>
                <a:cs typeface="Aharoni" pitchFamily="2" charset="-79"/>
              </a:rPr>
              <a:t>uta W-807-R-7, S: </a:t>
            </a:r>
            <a:r>
              <a:rPr lang="es-ES" b="1" dirty="0" err="1" smtClean="0">
                <a:latin typeface="Aharoni" pitchFamily="2" charset="-79"/>
                <a:cs typeface="Aharoni" pitchFamily="2" charset="-79"/>
              </a:rPr>
              <a:t>Pte</a:t>
            </a:r>
            <a:r>
              <a:rPr lang="es-ES" b="1" dirty="0" smtClean="0">
                <a:latin typeface="Aharoni" pitchFamily="2" charset="-79"/>
                <a:cs typeface="Aharoni" pitchFamily="2" charset="-79"/>
              </a:rPr>
              <a:t>. Camahueto - Chaitén</a:t>
            </a:r>
          </a:p>
          <a:p>
            <a:pPr lvl="1">
              <a:lnSpc>
                <a:spcPct val="150000"/>
              </a:lnSpc>
              <a:buFontTx/>
              <a:buChar char="-"/>
            </a:pPr>
            <a:r>
              <a:rPr lang="es-ES" b="1" dirty="0" smtClean="0">
                <a:latin typeface="Aharoni" pitchFamily="2" charset="-79"/>
                <a:cs typeface="Aharoni" pitchFamily="2" charset="-79"/>
              </a:rPr>
              <a:t> Construcción Conexión Vial Ruta 7 (Lago Rio Negro) - Costero (Chana)</a:t>
            </a:r>
          </a:p>
          <a:p>
            <a:pPr lvl="1">
              <a:lnSpc>
                <a:spcPct val="150000"/>
              </a:lnSpc>
              <a:buFontTx/>
              <a:buChar char="-"/>
            </a:pPr>
            <a:r>
              <a:rPr lang="es-ES" b="1" dirty="0">
                <a:latin typeface="Aharoni" pitchFamily="2" charset="-79"/>
                <a:cs typeface="Aharoni" pitchFamily="2" charset="-79"/>
              </a:rPr>
              <a:t> </a:t>
            </a:r>
            <a:r>
              <a:rPr lang="es-ES" b="1" dirty="0" smtClean="0">
                <a:latin typeface="Aharoni" pitchFamily="2" charset="-79"/>
                <a:cs typeface="Aharoni" pitchFamily="2" charset="-79"/>
              </a:rPr>
              <a:t>Construcción  Camino Costero Santa Bárbara - Loyola Sector: Puente Blanco - Puente Negro</a:t>
            </a:r>
            <a:endParaRPr lang="es-ES" b="1" dirty="0">
              <a:latin typeface="Aharoni" pitchFamily="2" charset="-79"/>
              <a:cs typeface="Aharoni" pitchFamily="2" charset="-79"/>
            </a:endParaRPr>
          </a:p>
        </p:txBody>
      </p:sp>
    </p:spTree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Mapa PV 2.jpg"/>
          <p:cNvPicPr>
            <a:picLocks noChangeAspect="1"/>
          </p:cNvPicPr>
          <p:nvPr/>
        </p:nvPicPr>
        <p:blipFill>
          <a:blip r:embed="rId2"/>
          <a:srcRect r="60547" b="16250"/>
          <a:stretch>
            <a:fillRect/>
          </a:stretch>
        </p:blipFill>
        <p:spPr>
          <a:xfrm>
            <a:off x="571472" y="571479"/>
            <a:ext cx="4214842" cy="5591995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Imagen" descr="Mapa TV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10" y="571480"/>
            <a:ext cx="5244390" cy="571504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6 CuadroTexto"/>
          <p:cNvSpPr txBox="1">
            <a:spLocks noChangeArrowheads="1"/>
          </p:cNvSpPr>
          <p:nvPr/>
        </p:nvSpPr>
        <p:spPr bwMode="auto">
          <a:xfrm>
            <a:off x="1928813" y="214313"/>
            <a:ext cx="70008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s-ES" b="1" dirty="0" smtClean="0">
                <a:latin typeface="Aharoni" pitchFamily="2" charset="-79"/>
                <a:cs typeface="Aharoni" pitchFamily="2" charset="-79"/>
              </a:rPr>
              <a:t>INFRAESTRUCTURA MOP</a:t>
            </a:r>
          </a:p>
          <a:p>
            <a:pPr algn="r"/>
            <a:r>
              <a:rPr lang="es-ES" b="1" dirty="0" smtClean="0">
                <a:latin typeface="Aharoni" pitchFamily="2" charset="-79"/>
                <a:cs typeface="Aharoni" pitchFamily="2" charset="-79"/>
              </a:rPr>
              <a:t>RESUMEN</a:t>
            </a:r>
            <a:endParaRPr lang="es-ES" b="1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" name="11 CuadroTexto"/>
          <p:cNvSpPr txBox="1">
            <a:spLocks noChangeArrowheads="1"/>
          </p:cNvSpPr>
          <p:nvPr/>
        </p:nvSpPr>
        <p:spPr bwMode="auto">
          <a:xfrm>
            <a:off x="1000100" y="1000108"/>
            <a:ext cx="7500990" cy="369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s-ES" sz="2000" b="1" dirty="0" smtClean="0">
                <a:latin typeface="Aharoni" pitchFamily="2" charset="-79"/>
                <a:cs typeface="Aharoni" pitchFamily="2" charset="-79"/>
              </a:rPr>
              <a:t>Inversión 2009 – MOP: MM$ 10.000 (10% Inversión Regional)</a:t>
            </a:r>
          </a:p>
          <a:p>
            <a:pPr>
              <a:lnSpc>
                <a:spcPct val="150000"/>
              </a:lnSpc>
            </a:pPr>
            <a:r>
              <a:rPr lang="es-ES" sz="2000" b="1" dirty="0" smtClean="0">
                <a:latin typeface="Aharoni" pitchFamily="2" charset="-79"/>
                <a:cs typeface="Aharoni" pitchFamily="2" charset="-79"/>
              </a:rPr>
              <a:t>Inversión 2009 – FNDR: MM$ 3.000</a:t>
            </a:r>
          </a:p>
          <a:p>
            <a:pPr>
              <a:lnSpc>
                <a:spcPct val="150000"/>
              </a:lnSpc>
            </a:pPr>
            <a:endParaRPr lang="es-ES" sz="2000" b="1" dirty="0">
              <a:latin typeface="Aharoni" pitchFamily="2" charset="-79"/>
              <a:cs typeface="Aharoni" pitchFamily="2" charset="-79"/>
            </a:endParaRPr>
          </a:p>
          <a:p>
            <a:pPr>
              <a:lnSpc>
                <a:spcPct val="150000"/>
              </a:lnSpc>
            </a:pPr>
            <a:r>
              <a:rPr lang="es-ES" sz="2000" b="1" dirty="0" smtClean="0">
                <a:latin typeface="Aharoni" pitchFamily="2" charset="-79"/>
                <a:cs typeface="Aharoni" pitchFamily="2" charset="-79"/>
              </a:rPr>
              <a:t>Recursos Comprometidos en Proyectos MOP a Diciembre 2009</a:t>
            </a:r>
          </a:p>
          <a:p>
            <a:pPr>
              <a:lnSpc>
                <a:spcPct val="150000"/>
              </a:lnSpc>
            </a:pPr>
            <a:r>
              <a:rPr lang="es-ES" sz="2000" b="1" dirty="0" smtClean="0">
                <a:latin typeface="Aharoni" pitchFamily="2" charset="-79"/>
                <a:cs typeface="Aharoni" pitchFamily="2" charset="-79"/>
              </a:rPr>
              <a:t>- Fondos MOP: MM$ 23.500</a:t>
            </a:r>
          </a:p>
          <a:p>
            <a:pPr>
              <a:lnSpc>
                <a:spcPct val="150000"/>
              </a:lnSpc>
            </a:pPr>
            <a:r>
              <a:rPr lang="es-ES" sz="2000" b="1" dirty="0" smtClean="0">
                <a:latin typeface="Aharoni" pitchFamily="2" charset="-79"/>
                <a:cs typeface="Aharoni" pitchFamily="2" charset="-79"/>
              </a:rPr>
              <a:t>- Fondos FNDR: MM$ 25.000</a:t>
            </a:r>
            <a:endParaRPr lang="es-ES" sz="2000" b="1" dirty="0">
              <a:latin typeface="Aharoni" pitchFamily="2" charset="-79"/>
              <a:cs typeface="Aharoni" pitchFamily="2" charset="-79"/>
            </a:endParaRPr>
          </a:p>
          <a:p>
            <a:pPr>
              <a:lnSpc>
                <a:spcPct val="150000"/>
              </a:lnSpc>
            </a:pPr>
            <a:endParaRPr lang="es-ES" b="1" dirty="0" smtClean="0">
              <a:latin typeface="Aharoni" pitchFamily="2" charset="-79"/>
              <a:cs typeface="Aharoni" pitchFamily="2" charset="-79"/>
            </a:endParaRPr>
          </a:p>
          <a:p>
            <a:pPr>
              <a:lnSpc>
                <a:spcPct val="150000"/>
              </a:lnSpc>
            </a:pPr>
            <a:endParaRPr lang="es-ES" b="1" dirty="0" smtClean="0">
              <a:latin typeface="Aharoni" pitchFamily="2" charset="-79"/>
              <a:cs typeface="Aharoni" pitchFamily="2" charset="-79"/>
            </a:endParaRPr>
          </a:p>
        </p:txBody>
      </p: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6 CuadroTexto"/>
          <p:cNvSpPr txBox="1">
            <a:spLocks noChangeArrowheads="1"/>
          </p:cNvSpPr>
          <p:nvPr/>
        </p:nvSpPr>
        <p:spPr bwMode="auto">
          <a:xfrm>
            <a:off x="1928813" y="214313"/>
            <a:ext cx="70008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s-ES" b="1" dirty="0" smtClean="0">
                <a:latin typeface="Aharoni" pitchFamily="2" charset="-79"/>
                <a:cs typeface="Aharoni" pitchFamily="2" charset="-79"/>
              </a:rPr>
              <a:t>INFRAESTRUCTURA MOP</a:t>
            </a:r>
          </a:p>
          <a:p>
            <a:pPr algn="r"/>
            <a:r>
              <a:rPr lang="es-ES" b="1" dirty="0" smtClean="0">
                <a:latin typeface="Aharoni" pitchFamily="2" charset="-79"/>
                <a:cs typeface="Aharoni" pitchFamily="2" charset="-79"/>
              </a:rPr>
              <a:t>PROYECTOS TERMINADOS 2009</a:t>
            </a:r>
            <a:endParaRPr lang="es-ES" b="1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075" name="11 CuadroTexto"/>
          <p:cNvSpPr txBox="1">
            <a:spLocks noChangeArrowheads="1"/>
          </p:cNvSpPr>
          <p:nvPr/>
        </p:nvSpPr>
        <p:spPr bwMode="auto">
          <a:xfrm>
            <a:off x="1000100" y="1357298"/>
            <a:ext cx="7643813" cy="369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s-ES" b="1" u="sng" dirty="0" smtClean="0">
                <a:latin typeface="Aharoni" pitchFamily="2" charset="-79"/>
                <a:cs typeface="Aharoni" pitchFamily="2" charset="-79"/>
              </a:rPr>
              <a:t>Proyectos MOP Terminados</a:t>
            </a:r>
            <a:endParaRPr lang="es-ES" b="1" u="sng" dirty="0">
              <a:latin typeface="Aharoni" pitchFamily="2" charset="-79"/>
              <a:cs typeface="Aharoni" pitchFamily="2" charset="-79"/>
            </a:endParaRPr>
          </a:p>
          <a:p>
            <a:pPr>
              <a:lnSpc>
                <a:spcPct val="150000"/>
              </a:lnSpc>
            </a:pPr>
            <a:endParaRPr lang="es-ES" dirty="0">
              <a:latin typeface="Aharoni" pitchFamily="2" charset="-79"/>
              <a:cs typeface="Aharoni" pitchFamily="2" charset="-79"/>
            </a:endParaRPr>
          </a:p>
          <a:p>
            <a:pPr>
              <a:lnSpc>
                <a:spcPct val="150000"/>
              </a:lnSpc>
            </a:pPr>
            <a:r>
              <a:rPr lang="es-ES" b="1" dirty="0" smtClean="0">
                <a:latin typeface="Aharoni" pitchFamily="2" charset="-79"/>
                <a:cs typeface="Aharoni" pitchFamily="2" charset="-79"/>
              </a:rPr>
              <a:t>- Mejoramiento Sistema APR Palena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es-ES" b="1" dirty="0" smtClean="0">
                <a:latin typeface="Aharoni" pitchFamily="2" charset="-79"/>
                <a:cs typeface="Aharoni" pitchFamily="2" charset="-79"/>
              </a:rPr>
              <a:t> Reposición de Puentes: </a:t>
            </a:r>
          </a:p>
          <a:p>
            <a:pPr lvl="1">
              <a:lnSpc>
                <a:spcPct val="150000"/>
              </a:lnSpc>
              <a:buFontTx/>
              <a:buChar char="-"/>
            </a:pPr>
            <a:r>
              <a:rPr lang="es-ES" b="1" dirty="0" smtClean="0">
                <a:latin typeface="Aharoni" pitchFamily="2" charset="-79"/>
                <a:cs typeface="Aharoni" pitchFamily="2" charset="-79"/>
              </a:rPr>
              <a:t>Maldonado, Puerto Nuevo, La Pera (en Ruta 7), </a:t>
            </a:r>
          </a:p>
          <a:p>
            <a:pPr lvl="1">
              <a:lnSpc>
                <a:spcPct val="150000"/>
              </a:lnSpc>
              <a:buFontTx/>
              <a:buChar char="-"/>
            </a:pPr>
            <a:r>
              <a:rPr lang="es-ES" b="1" dirty="0" smtClean="0">
                <a:latin typeface="Aharoni" pitchFamily="2" charset="-79"/>
                <a:cs typeface="Aharoni" pitchFamily="2" charset="-79"/>
              </a:rPr>
              <a:t>La Corrida, El Correa, El Salto (en Ruta 235-CH); </a:t>
            </a:r>
          </a:p>
          <a:p>
            <a:pPr lvl="1">
              <a:lnSpc>
                <a:spcPct val="150000"/>
              </a:lnSpc>
              <a:buFontTx/>
              <a:buChar char="-"/>
            </a:pPr>
            <a:r>
              <a:rPr lang="es-ES" b="1" dirty="0" smtClean="0">
                <a:latin typeface="Aharoni" pitchFamily="2" charset="-79"/>
                <a:cs typeface="Aharoni" pitchFamily="2" charset="-79"/>
              </a:rPr>
              <a:t>La Subida (en Ruta 231-CH)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es-ES" b="1" dirty="0" smtClean="0">
                <a:latin typeface="Aharoni" pitchFamily="2" charset="-79"/>
                <a:cs typeface="Aharoni" pitchFamily="2" charset="-79"/>
              </a:rPr>
              <a:t>  Conservación Rampa </a:t>
            </a:r>
            <a:r>
              <a:rPr lang="es-ES" b="1" dirty="0" err="1" smtClean="0">
                <a:latin typeface="Aharoni" pitchFamily="2" charset="-79"/>
                <a:cs typeface="Aharoni" pitchFamily="2" charset="-79"/>
              </a:rPr>
              <a:t>Ayacara</a:t>
            </a:r>
            <a:r>
              <a:rPr lang="es-ES" b="1" dirty="0" smtClean="0">
                <a:latin typeface="Aharoni" pitchFamily="2" charset="-79"/>
                <a:cs typeface="Aharoni" pitchFamily="2" charset="-79"/>
              </a:rPr>
              <a:t>, Chaitén (Emergencia)</a:t>
            </a:r>
          </a:p>
          <a:p>
            <a:endParaRPr lang="es-ES" dirty="0">
              <a:latin typeface="Aharoni" pitchFamily="2" charset="-79"/>
              <a:cs typeface="Aharoni" pitchFamily="2" charset="-79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6 CuadroTexto"/>
          <p:cNvSpPr txBox="1">
            <a:spLocks noChangeArrowheads="1"/>
          </p:cNvSpPr>
          <p:nvPr/>
        </p:nvSpPr>
        <p:spPr bwMode="auto">
          <a:xfrm>
            <a:off x="1928813" y="214313"/>
            <a:ext cx="70008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s-ES" b="1" dirty="0" smtClean="0">
                <a:latin typeface="Aharoni" pitchFamily="2" charset="-79"/>
                <a:cs typeface="Aharoni" pitchFamily="2" charset="-79"/>
              </a:rPr>
              <a:t>INFRAESTRUCTURA MOP</a:t>
            </a:r>
          </a:p>
          <a:p>
            <a:pPr algn="r"/>
            <a:r>
              <a:rPr lang="es-ES" b="1" dirty="0" smtClean="0">
                <a:latin typeface="Aharoni" pitchFamily="2" charset="-79"/>
                <a:cs typeface="Aharoni" pitchFamily="2" charset="-79"/>
              </a:rPr>
              <a:t>PROYECTOS EN EJECUCIÓN 2009</a:t>
            </a:r>
            <a:endParaRPr lang="es-ES" b="1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075" name="11 CuadroTexto"/>
          <p:cNvSpPr txBox="1">
            <a:spLocks noChangeArrowheads="1"/>
          </p:cNvSpPr>
          <p:nvPr/>
        </p:nvSpPr>
        <p:spPr bwMode="auto">
          <a:xfrm>
            <a:off x="1000100" y="1000108"/>
            <a:ext cx="7929618" cy="3739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s-ES" sz="2000" b="1" u="sng" dirty="0" smtClean="0">
                <a:latin typeface="Aharoni" pitchFamily="2" charset="-79"/>
                <a:cs typeface="Aharoni" pitchFamily="2" charset="-79"/>
              </a:rPr>
              <a:t>Proyectos Vialidad – MOP</a:t>
            </a:r>
            <a:endParaRPr lang="es-ES" sz="2000" b="1" u="sng" dirty="0">
              <a:latin typeface="Aharoni" pitchFamily="2" charset="-79"/>
              <a:cs typeface="Aharoni" pitchFamily="2" charset="-79"/>
            </a:endParaRPr>
          </a:p>
          <a:p>
            <a:pPr>
              <a:lnSpc>
                <a:spcPct val="150000"/>
              </a:lnSpc>
              <a:buFontTx/>
              <a:buChar char="-"/>
            </a:pPr>
            <a:r>
              <a:rPr lang="es-ES" b="1" dirty="0" smtClean="0">
                <a:latin typeface="Aharoni" pitchFamily="2" charset="-79"/>
                <a:cs typeface="Aharoni" pitchFamily="2" charset="-79"/>
              </a:rPr>
              <a:t> Reposición de Puentes: </a:t>
            </a:r>
          </a:p>
          <a:p>
            <a:pPr lvl="1">
              <a:lnSpc>
                <a:spcPct val="150000"/>
              </a:lnSpc>
              <a:buFontTx/>
              <a:buChar char="-"/>
            </a:pPr>
            <a:r>
              <a:rPr lang="es-ES" b="1" dirty="0" err="1" smtClean="0">
                <a:latin typeface="Aharoni" pitchFamily="2" charset="-79"/>
                <a:cs typeface="Aharoni" pitchFamily="2" charset="-79"/>
              </a:rPr>
              <a:t>Pichilelfu</a:t>
            </a:r>
            <a:r>
              <a:rPr lang="es-ES" b="1" dirty="0">
                <a:latin typeface="Aharoni" pitchFamily="2" charset="-79"/>
                <a:cs typeface="Aharoni" pitchFamily="2" charset="-79"/>
              </a:rPr>
              <a:t>,</a:t>
            </a:r>
            <a:r>
              <a:rPr lang="es-ES" b="1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s-ES" b="1" dirty="0" err="1" smtClean="0">
                <a:latin typeface="Aharoni" pitchFamily="2" charset="-79"/>
                <a:cs typeface="Aharoni" pitchFamily="2" charset="-79"/>
              </a:rPr>
              <a:t>Cuchildeo</a:t>
            </a:r>
            <a:r>
              <a:rPr lang="es-ES" b="1" dirty="0" smtClean="0">
                <a:latin typeface="Aharoni" pitchFamily="2" charset="-79"/>
                <a:cs typeface="Aharoni" pitchFamily="2" charset="-79"/>
              </a:rPr>
              <a:t>, </a:t>
            </a:r>
            <a:r>
              <a:rPr lang="es-ES" b="1" dirty="0" err="1" smtClean="0">
                <a:latin typeface="Aharoni" pitchFamily="2" charset="-79"/>
                <a:cs typeface="Aharoni" pitchFamily="2" charset="-79"/>
              </a:rPr>
              <a:t>Mañihueico</a:t>
            </a:r>
            <a:r>
              <a:rPr lang="es-ES" b="1" dirty="0" smtClean="0">
                <a:latin typeface="Aharoni" pitchFamily="2" charset="-79"/>
                <a:cs typeface="Aharoni" pitchFamily="2" charset="-79"/>
              </a:rPr>
              <a:t> Nº 1 y </a:t>
            </a:r>
            <a:r>
              <a:rPr lang="es-ES" b="1" dirty="0" err="1" smtClean="0">
                <a:latin typeface="Aharoni" pitchFamily="2" charset="-79"/>
                <a:cs typeface="Aharoni" pitchFamily="2" charset="-79"/>
              </a:rPr>
              <a:t>Mañihueico</a:t>
            </a:r>
            <a:r>
              <a:rPr lang="es-ES" b="1" dirty="0" smtClean="0">
                <a:latin typeface="Aharoni" pitchFamily="2" charset="-79"/>
                <a:cs typeface="Aharoni" pitchFamily="2" charset="-79"/>
              </a:rPr>
              <a:t> Nº 2 (en Ruta 7)</a:t>
            </a:r>
          </a:p>
          <a:p>
            <a:pPr lvl="1">
              <a:lnSpc>
                <a:spcPct val="150000"/>
              </a:lnSpc>
              <a:buFontTx/>
              <a:buChar char="-"/>
            </a:pPr>
            <a:r>
              <a:rPr lang="es-ES" b="1" dirty="0">
                <a:latin typeface="Aharoni" pitchFamily="2" charset="-79"/>
                <a:cs typeface="Aharoni" pitchFamily="2" charset="-79"/>
              </a:rPr>
              <a:t> </a:t>
            </a:r>
            <a:r>
              <a:rPr lang="es-ES" b="1" dirty="0" smtClean="0">
                <a:latin typeface="Aharoni" pitchFamily="2" charset="-79"/>
                <a:cs typeface="Aharoni" pitchFamily="2" charset="-79"/>
              </a:rPr>
              <a:t>Las </a:t>
            </a:r>
            <a:r>
              <a:rPr lang="es-ES" b="1" dirty="0" err="1" smtClean="0">
                <a:latin typeface="Aharoni" pitchFamily="2" charset="-79"/>
                <a:cs typeface="Aharoni" pitchFamily="2" charset="-79"/>
              </a:rPr>
              <a:t>Hualas</a:t>
            </a:r>
            <a:r>
              <a:rPr lang="es-ES" b="1" dirty="0" smtClean="0">
                <a:latin typeface="Aharoni" pitchFamily="2" charset="-79"/>
                <a:cs typeface="Aharoni" pitchFamily="2" charset="-79"/>
              </a:rPr>
              <a:t> Nº 1 y Nº 2 camino </a:t>
            </a:r>
            <a:r>
              <a:rPr lang="es-ES" b="1" dirty="0" err="1" smtClean="0">
                <a:latin typeface="Aharoni" pitchFamily="2" charset="-79"/>
                <a:cs typeface="Aharoni" pitchFamily="2" charset="-79"/>
              </a:rPr>
              <a:t>Puelo</a:t>
            </a:r>
            <a:r>
              <a:rPr lang="es-ES" b="1" dirty="0" smtClean="0">
                <a:latin typeface="Aharoni" pitchFamily="2" charset="-79"/>
                <a:cs typeface="Aharoni" pitchFamily="2" charset="-79"/>
              </a:rPr>
              <a:t> Chico - Llanada Grande Rol V-721  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es-ES" b="1" dirty="0" smtClean="0">
                <a:latin typeface="Aharoni" pitchFamily="2" charset="-79"/>
                <a:cs typeface="Aharoni" pitchFamily="2" charset="-79"/>
              </a:rPr>
              <a:t> Pavimentación Básica Palena – Rio Encuentro (en Ruta 235-CH)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es-ES" b="1" dirty="0">
                <a:latin typeface="Aharoni" pitchFamily="2" charset="-79"/>
                <a:cs typeface="Aharoni" pitchFamily="2" charset="-79"/>
              </a:rPr>
              <a:t> </a:t>
            </a:r>
            <a:r>
              <a:rPr lang="es-ES" b="1" dirty="0" smtClean="0">
                <a:latin typeface="Aharoni" pitchFamily="2" charset="-79"/>
                <a:cs typeface="Aharoni" pitchFamily="2" charset="-79"/>
              </a:rPr>
              <a:t>Construcción Camino Rio Chico – Las Escalas (sector Las Escalas – La Dificultad)</a:t>
            </a:r>
          </a:p>
          <a:p>
            <a:endParaRPr lang="es-ES" dirty="0">
              <a:latin typeface="Aharoni" pitchFamily="2" charset="-79"/>
              <a:cs typeface="Aharoni" pitchFamily="2" charset="-79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6 CuadroTexto"/>
          <p:cNvSpPr txBox="1">
            <a:spLocks noChangeArrowheads="1"/>
          </p:cNvSpPr>
          <p:nvPr/>
        </p:nvSpPr>
        <p:spPr bwMode="auto">
          <a:xfrm>
            <a:off x="1928813" y="214313"/>
            <a:ext cx="70008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s-ES" b="1" dirty="0" smtClean="0">
                <a:latin typeface="Aharoni" pitchFamily="2" charset="-79"/>
                <a:cs typeface="Aharoni" pitchFamily="2" charset="-79"/>
              </a:rPr>
              <a:t>INFRAESTRUCTURA MOP</a:t>
            </a:r>
          </a:p>
          <a:p>
            <a:pPr algn="r"/>
            <a:r>
              <a:rPr lang="es-ES" b="1" dirty="0" smtClean="0">
                <a:latin typeface="Aharoni" pitchFamily="2" charset="-79"/>
                <a:cs typeface="Aharoni" pitchFamily="2" charset="-79"/>
              </a:rPr>
              <a:t>PROYECTOS EN EJECUCIÓN 2009</a:t>
            </a:r>
            <a:endParaRPr lang="es-ES" b="1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075" name="11 CuadroTexto"/>
          <p:cNvSpPr txBox="1">
            <a:spLocks noChangeArrowheads="1"/>
          </p:cNvSpPr>
          <p:nvPr/>
        </p:nvSpPr>
        <p:spPr bwMode="auto">
          <a:xfrm>
            <a:off x="1000100" y="1357298"/>
            <a:ext cx="7929618" cy="4293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s-ES" sz="2000" b="1" u="sng" dirty="0" smtClean="0">
                <a:latin typeface="Aharoni" pitchFamily="2" charset="-79"/>
                <a:cs typeface="Aharoni" pitchFamily="2" charset="-79"/>
              </a:rPr>
              <a:t>Proyectos Vialidad - MOP</a:t>
            </a:r>
            <a:endParaRPr lang="es-ES" sz="2000" b="1" u="sng" dirty="0">
              <a:latin typeface="Aharoni" pitchFamily="2" charset="-79"/>
              <a:cs typeface="Aharoni" pitchFamily="2" charset="-79"/>
            </a:endParaRPr>
          </a:p>
          <a:p>
            <a:pPr>
              <a:lnSpc>
                <a:spcPct val="150000"/>
              </a:lnSpc>
              <a:buFontTx/>
              <a:buChar char="-"/>
            </a:pPr>
            <a:r>
              <a:rPr lang="es-ES" b="1" dirty="0" smtClean="0">
                <a:latin typeface="Aharoni" pitchFamily="2" charset="-79"/>
                <a:cs typeface="Aharoni" pitchFamily="2" charset="-79"/>
              </a:rPr>
              <a:t> Mantenimiento permanente de Red Vial</a:t>
            </a:r>
          </a:p>
          <a:p>
            <a:pPr lvl="1">
              <a:lnSpc>
                <a:spcPct val="150000"/>
              </a:lnSpc>
              <a:buFontTx/>
              <a:buChar char="-"/>
            </a:pPr>
            <a:r>
              <a:rPr lang="es-ES" b="1" dirty="0">
                <a:latin typeface="Aharoni" pitchFamily="2" charset="-79"/>
                <a:cs typeface="Aharoni" pitchFamily="2" charset="-79"/>
              </a:rPr>
              <a:t> </a:t>
            </a:r>
            <a:r>
              <a:rPr lang="es-ES" b="1" dirty="0" smtClean="0">
                <a:latin typeface="Aharoni" pitchFamily="2" charset="-79"/>
                <a:cs typeface="Aharoni" pitchFamily="2" charset="-79"/>
              </a:rPr>
              <a:t>Conservaciones Globales (Cordillera Llanquihue – Palena; Palena VI Etapa)</a:t>
            </a:r>
          </a:p>
          <a:p>
            <a:pPr lvl="1">
              <a:lnSpc>
                <a:spcPct val="150000"/>
              </a:lnSpc>
              <a:buFontTx/>
              <a:buChar char="-"/>
            </a:pPr>
            <a:r>
              <a:rPr lang="es-ES" b="1" dirty="0" smtClean="0">
                <a:latin typeface="Aharoni" pitchFamily="2" charset="-79"/>
                <a:cs typeface="Aharoni" pitchFamily="2" charset="-79"/>
              </a:rPr>
              <a:t> Intervenciones por Administración Directa</a:t>
            </a:r>
            <a:endParaRPr lang="es-ES" b="1" dirty="0">
              <a:latin typeface="Aharoni" pitchFamily="2" charset="-79"/>
              <a:cs typeface="Aharoni" pitchFamily="2" charset="-79"/>
            </a:endParaRPr>
          </a:p>
          <a:p>
            <a:pPr>
              <a:lnSpc>
                <a:spcPct val="150000"/>
              </a:lnSpc>
              <a:buFontTx/>
              <a:buChar char="-"/>
            </a:pPr>
            <a:r>
              <a:rPr lang="es-ES" b="1" dirty="0" smtClean="0">
                <a:latin typeface="Aharoni" pitchFamily="2" charset="-79"/>
                <a:cs typeface="Aharoni" pitchFamily="2" charset="-79"/>
              </a:rPr>
              <a:t> Reposición Ripio Sector </a:t>
            </a:r>
            <a:r>
              <a:rPr lang="es-ES" b="1" dirty="0" err="1" smtClean="0">
                <a:latin typeface="Aharoni" pitchFamily="2" charset="-79"/>
                <a:cs typeface="Aharoni" pitchFamily="2" charset="-79"/>
              </a:rPr>
              <a:t>Puelo</a:t>
            </a:r>
            <a:r>
              <a:rPr lang="es-ES" b="1" dirty="0" smtClean="0">
                <a:latin typeface="Aharoni" pitchFamily="2" charset="-79"/>
                <a:cs typeface="Aharoni" pitchFamily="2" charset="-79"/>
              </a:rPr>
              <a:t> (10 KM – </a:t>
            </a:r>
            <a:r>
              <a:rPr lang="es-ES" b="1" dirty="0" err="1" smtClean="0">
                <a:latin typeface="Aharoni" pitchFamily="2" charset="-79"/>
                <a:cs typeface="Aharoni" pitchFamily="2" charset="-79"/>
              </a:rPr>
              <a:t>Adm</a:t>
            </a:r>
            <a:r>
              <a:rPr lang="es-ES" b="1" dirty="0" smtClean="0">
                <a:latin typeface="Aharoni" pitchFamily="2" charset="-79"/>
                <a:cs typeface="Aharoni" pitchFamily="2" charset="-79"/>
              </a:rPr>
              <a:t>. Directa)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es-ES" b="1" dirty="0">
                <a:latin typeface="Aharoni" pitchFamily="2" charset="-79"/>
                <a:cs typeface="Aharoni" pitchFamily="2" charset="-79"/>
              </a:rPr>
              <a:t> </a:t>
            </a:r>
            <a:r>
              <a:rPr lang="es-ES" b="1" dirty="0" err="1" smtClean="0">
                <a:latin typeface="Aharoni" pitchFamily="2" charset="-79"/>
                <a:cs typeface="Aharoni" pitchFamily="2" charset="-79"/>
              </a:rPr>
              <a:t>Construccion</a:t>
            </a:r>
            <a:r>
              <a:rPr lang="es-ES" b="1" dirty="0" smtClean="0">
                <a:latin typeface="Aharoni" pitchFamily="2" charset="-79"/>
                <a:cs typeface="Aharoni" pitchFamily="2" charset="-79"/>
              </a:rPr>
              <a:t> Camino </a:t>
            </a:r>
            <a:r>
              <a:rPr lang="es-ES" b="1" dirty="0" err="1" smtClean="0">
                <a:latin typeface="Aharoni" pitchFamily="2" charset="-79"/>
                <a:cs typeface="Aharoni" pitchFamily="2" charset="-79"/>
              </a:rPr>
              <a:t>Puelo</a:t>
            </a:r>
            <a:r>
              <a:rPr lang="es-ES" b="1" dirty="0" smtClean="0">
                <a:latin typeface="Aharoni" pitchFamily="2" charset="-79"/>
                <a:cs typeface="Aharoni" pitchFamily="2" charset="-79"/>
              </a:rPr>
              <a:t> - Paso El </a:t>
            </a:r>
            <a:r>
              <a:rPr lang="es-ES" b="1" dirty="0" err="1" smtClean="0">
                <a:latin typeface="Aharoni" pitchFamily="2" charset="-79"/>
                <a:cs typeface="Aharoni" pitchFamily="2" charset="-79"/>
              </a:rPr>
              <a:t>Bolson</a:t>
            </a:r>
            <a:r>
              <a:rPr lang="es-ES" b="1" dirty="0" smtClean="0">
                <a:latin typeface="Aharoni" pitchFamily="2" charset="-79"/>
                <a:cs typeface="Aharoni" pitchFamily="2" charset="-79"/>
              </a:rPr>
              <a:t> (C.M.T.)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es-ES" b="1" dirty="0">
                <a:latin typeface="Aharoni" pitchFamily="2" charset="-79"/>
                <a:cs typeface="Aharoni" pitchFamily="2" charset="-79"/>
              </a:rPr>
              <a:t> </a:t>
            </a:r>
            <a:r>
              <a:rPr lang="es-ES" b="1" dirty="0" smtClean="0">
                <a:latin typeface="Aharoni" pitchFamily="2" charset="-79"/>
                <a:cs typeface="Aharoni" pitchFamily="2" charset="-79"/>
              </a:rPr>
              <a:t>Estudios de Ingeniería:</a:t>
            </a:r>
          </a:p>
          <a:p>
            <a:pPr lvl="1">
              <a:lnSpc>
                <a:spcPct val="150000"/>
              </a:lnSpc>
              <a:buFontTx/>
              <a:buChar char="-"/>
            </a:pPr>
            <a:r>
              <a:rPr lang="es-ES" b="1" dirty="0">
                <a:latin typeface="Aharoni" pitchFamily="2" charset="-79"/>
                <a:cs typeface="Aharoni" pitchFamily="2" charset="-79"/>
              </a:rPr>
              <a:t> </a:t>
            </a:r>
            <a:r>
              <a:rPr lang="es-ES" b="1" dirty="0" smtClean="0">
                <a:latin typeface="Aharoni" pitchFamily="2" charset="-79"/>
                <a:cs typeface="Aharoni" pitchFamily="2" charset="-79"/>
              </a:rPr>
              <a:t>Ruta 7 en tramo Santa Lucía – Limite Regional</a:t>
            </a:r>
          </a:p>
          <a:p>
            <a:pPr lvl="1">
              <a:lnSpc>
                <a:spcPct val="150000"/>
              </a:lnSpc>
              <a:buFontTx/>
              <a:buChar char="-"/>
            </a:pPr>
            <a:r>
              <a:rPr lang="es-ES" b="1" dirty="0">
                <a:latin typeface="Aharoni" pitchFamily="2" charset="-79"/>
                <a:cs typeface="Aharoni" pitchFamily="2" charset="-79"/>
              </a:rPr>
              <a:t> </a:t>
            </a:r>
            <a:r>
              <a:rPr lang="es-ES" b="1" dirty="0" err="1" smtClean="0">
                <a:latin typeface="Aharoni" pitchFamily="2" charset="-79"/>
                <a:cs typeface="Aharoni" pitchFamily="2" charset="-79"/>
              </a:rPr>
              <a:t>Construccion</a:t>
            </a:r>
            <a:r>
              <a:rPr lang="es-ES" b="1" dirty="0" smtClean="0">
                <a:latin typeface="Aharoni" pitchFamily="2" charset="-79"/>
                <a:cs typeface="Aharoni" pitchFamily="2" charset="-79"/>
              </a:rPr>
              <a:t> Fiordo Largo – Caleta Gonzalo (por licitar 2009)</a:t>
            </a:r>
            <a:endParaRPr lang="es-ES" dirty="0">
              <a:latin typeface="Aharoni" pitchFamily="2" charset="-79"/>
              <a:cs typeface="Aharoni" pitchFamily="2" charset="-79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6 CuadroTexto"/>
          <p:cNvSpPr txBox="1">
            <a:spLocks noChangeArrowheads="1"/>
          </p:cNvSpPr>
          <p:nvPr/>
        </p:nvSpPr>
        <p:spPr bwMode="auto">
          <a:xfrm>
            <a:off x="1928813" y="214313"/>
            <a:ext cx="70008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s-ES" b="1" dirty="0" smtClean="0">
                <a:latin typeface="Aharoni" pitchFamily="2" charset="-79"/>
                <a:cs typeface="Aharoni" pitchFamily="2" charset="-79"/>
              </a:rPr>
              <a:t>INFRAESTRUCTURA MOP</a:t>
            </a:r>
          </a:p>
          <a:p>
            <a:pPr algn="r"/>
            <a:r>
              <a:rPr lang="es-ES" b="1" dirty="0" smtClean="0">
                <a:latin typeface="Aharoni" pitchFamily="2" charset="-79"/>
                <a:cs typeface="Aharoni" pitchFamily="2" charset="-79"/>
              </a:rPr>
              <a:t>PROYECTOS EN EJECUCIÓN 2009</a:t>
            </a:r>
            <a:endParaRPr lang="es-ES" b="1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075" name="11 CuadroTexto"/>
          <p:cNvSpPr txBox="1">
            <a:spLocks noChangeArrowheads="1"/>
          </p:cNvSpPr>
          <p:nvPr/>
        </p:nvSpPr>
        <p:spPr bwMode="auto">
          <a:xfrm>
            <a:off x="1000100" y="1285860"/>
            <a:ext cx="7929618" cy="3462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s-ES" sz="2000" b="1" u="sng" dirty="0" smtClean="0">
                <a:latin typeface="Aharoni" pitchFamily="2" charset="-79"/>
                <a:cs typeface="Aharoni" pitchFamily="2" charset="-79"/>
              </a:rPr>
              <a:t>Obras Portuarias MOP</a:t>
            </a:r>
            <a:endParaRPr lang="es-ES" sz="2000" b="1" u="sng" dirty="0">
              <a:latin typeface="Aharoni" pitchFamily="2" charset="-79"/>
              <a:cs typeface="Aharoni" pitchFamily="2" charset="-79"/>
            </a:endParaRPr>
          </a:p>
          <a:p>
            <a:pPr>
              <a:lnSpc>
                <a:spcPct val="150000"/>
              </a:lnSpc>
              <a:buFontTx/>
              <a:buChar char="-"/>
            </a:pPr>
            <a:r>
              <a:rPr lang="es-ES" b="1" dirty="0" smtClean="0">
                <a:latin typeface="Aharoni" pitchFamily="2" charset="-79"/>
                <a:cs typeface="Aharoni" pitchFamily="2" charset="-79"/>
              </a:rPr>
              <a:t> Construcción Rampas Islas </a:t>
            </a:r>
            <a:r>
              <a:rPr lang="es-ES" b="1" dirty="0" err="1" smtClean="0">
                <a:latin typeface="Aharoni" pitchFamily="2" charset="-79"/>
                <a:cs typeface="Aharoni" pitchFamily="2" charset="-79"/>
              </a:rPr>
              <a:t>Chuit</a:t>
            </a:r>
            <a:r>
              <a:rPr lang="es-ES" b="1" dirty="0" smtClean="0">
                <a:latin typeface="Aharoni" pitchFamily="2" charset="-79"/>
                <a:cs typeface="Aharoni" pitchFamily="2" charset="-79"/>
              </a:rPr>
              <a:t> y </a:t>
            </a:r>
            <a:r>
              <a:rPr lang="es-ES" b="1" dirty="0" err="1" smtClean="0">
                <a:latin typeface="Aharoni" pitchFamily="2" charset="-79"/>
                <a:cs typeface="Aharoni" pitchFamily="2" charset="-79"/>
              </a:rPr>
              <a:t>Chulín</a:t>
            </a:r>
            <a:endParaRPr lang="es-ES" b="1" dirty="0" smtClean="0">
              <a:latin typeface="Aharoni" pitchFamily="2" charset="-79"/>
              <a:cs typeface="Aharoni" pitchFamily="2" charset="-79"/>
            </a:endParaRPr>
          </a:p>
          <a:p>
            <a:pPr>
              <a:lnSpc>
                <a:spcPct val="150000"/>
              </a:lnSpc>
              <a:buFontTx/>
              <a:buChar char="-"/>
            </a:pPr>
            <a:r>
              <a:rPr lang="es-ES" b="1" dirty="0" smtClean="0">
                <a:latin typeface="Aharoni" pitchFamily="2" charset="-79"/>
                <a:cs typeface="Aharoni" pitchFamily="2" charset="-79"/>
              </a:rPr>
              <a:t> Reposición Rampa </a:t>
            </a:r>
            <a:r>
              <a:rPr lang="es-ES" b="1" dirty="0" err="1" smtClean="0">
                <a:latin typeface="Aharoni" pitchFamily="2" charset="-79"/>
                <a:cs typeface="Aharoni" pitchFamily="2" charset="-79"/>
              </a:rPr>
              <a:t>Buill</a:t>
            </a:r>
            <a:endParaRPr lang="es-ES" b="1" dirty="0" smtClean="0">
              <a:latin typeface="Aharoni" pitchFamily="2" charset="-79"/>
              <a:cs typeface="Aharoni" pitchFamily="2" charset="-79"/>
            </a:endParaRPr>
          </a:p>
          <a:p>
            <a:pPr>
              <a:lnSpc>
                <a:spcPct val="150000"/>
              </a:lnSpc>
              <a:buFontTx/>
              <a:buChar char="-"/>
            </a:pPr>
            <a:r>
              <a:rPr lang="es-ES" b="1" dirty="0">
                <a:latin typeface="Aharoni" pitchFamily="2" charset="-79"/>
                <a:cs typeface="Aharoni" pitchFamily="2" charset="-79"/>
              </a:rPr>
              <a:t> </a:t>
            </a:r>
            <a:r>
              <a:rPr lang="es-ES" b="1" dirty="0" smtClean="0">
                <a:latin typeface="Aharoni" pitchFamily="2" charset="-79"/>
                <a:cs typeface="Aharoni" pitchFamily="2" charset="-79"/>
              </a:rPr>
              <a:t>Estudios de ingeniería:</a:t>
            </a:r>
          </a:p>
          <a:p>
            <a:pPr lvl="1">
              <a:lnSpc>
                <a:spcPct val="150000"/>
              </a:lnSpc>
              <a:buFontTx/>
              <a:buChar char="-"/>
            </a:pPr>
            <a:r>
              <a:rPr lang="es-ES" b="1" dirty="0" smtClean="0">
                <a:latin typeface="Aharoni" pitchFamily="2" charset="-79"/>
                <a:cs typeface="Aharoni" pitchFamily="2" charset="-79"/>
              </a:rPr>
              <a:t> Rampas La Arena, Puelche, Pichanco, </a:t>
            </a:r>
            <a:r>
              <a:rPr lang="es-ES" b="1" dirty="0" err="1" smtClean="0">
                <a:latin typeface="Aharoni" pitchFamily="2" charset="-79"/>
                <a:cs typeface="Aharoni" pitchFamily="2" charset="-79"/>
              </a:rPr>
              <a:t>Leptepu</a:t>
            </a:r>
            <a:r>
              <a:rPr lang="es-ES" b="1" dirty="0" smtClean="0">
                <a:latin typeface="Aharoni" pitchFamily="2" charset="-79"/>
                <a:cs typeface="Aharoni" pitchFamily="2" charset="-79"/>
              </a:rPr>
              <a:t>, Fiordo Largo, Caleta Gonzalo</a:t>
            </a:r>
          </a:p>
          <a:p>
            <a:pPr lvl="1">
              <a:lnSpc>
                <a:spcPct val="150000"/>
              </a:lnSpc>
              <a:buFontTx/>
              <a:buChar char="-"/>
            </a:pPr>
            <a:r>
              <a:rPr lang="es-ES" b="1" dirty="0" smtClean="0">
                <a:latin typeface="Aharoni" pitchFamily="2" charset="-79"/>
                <a:cs typeface="Aharoni" pitchFamily="2" charset="-79"/>
              </a:rPr>
              <a:t> Nuevo Puerto Chaitén</a:t>
            </a:r>
          </a:p>
          <a:p>
            <a:pPr lvl="1">
              <a:lnSpc>
                <a:spcPct val="150000"/>
              </a:lnSpc>
              <a:buFontTx/>
              <a:buChar char="-"/>
            </a:pPr>
            <a:r>
              <a:rPr lang="es-ES" dirty="0" smtClean="0">
                <a:latin typeface="Aharoni" pitchFamily="2" charset="-79"/>
                <a:cs typeface="Aharoni" pitchFamily="2" charset="-79"/>
              </a:rPr>
              <a:t> Infraestructura Portuaria en Lago Espolón (por licitar 2009)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6 CuadroTexto"/>
          <p:cNvSpPr txBox="1">
            <a:spLocks noChangeArrowheads="1"/>
          </p:cNvSpPr>
          <p:nvPr/>
        </p:nvSpPr>
        <p:spPr bwMode="auto">
          <a:xfrm>
            <a:off x="1928813" y="214313"/>
            <a:ext cx="70008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s-ES" b="1" dirty="0" smtClean="0">
                <a:latin typeface="Aharoni" pitchFamily="2" charset="-79"/>
                <a:cs typeface="Aharoni" pitchFamily="2" charset="-79"/>
              </a:rPr>
              <a:t>INFRAESTRUCTURA MOP</a:t>
            </a:r>
          </a:p>
          <a:p>
            <a:pPr algn="r"/>
            <a:r>
              <a:rPr lang="es-ES" b="1" dirty="0" smtClean="0">
                <a:latin typeface="Aharoni" pitchFamily="2" charset="-79"/>
                <a:cs typeface="Aharoni" pitchFamily="2" charset="-79"/>
              </a:rPr>
              <a:t>PROYECTOS EN EJECUCIÓN 2009</a:t>
            </a:r>
            <a:endParaRPr lang="es-ES" b="1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075" name="11 CuadroTexto"/>
          <p:cNvSpPr txBox="1">
            <a:spLocks noChangeArrowheads="1"/>
          </p:cNvSpPr>
          <p:nvPr/>
        </p:nvSpPr>
        <p:spPr bwMode="auto">
          <a:xfrm>
            <a:off x="1000100" y="928670"/>
            <a:ext cx="7929618" cy="5955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s-ES" sz="2000" b="1" u="sng" dirty="0" smtClean="0">
                <a:latin typeface="Aharoni" pitchFamily="2" charset="-79"/>
                <a:cs typeface="Aharoni" pitchFamily="2" charset="-79"/>
              </a:rPr>
              <a:t>Aeropuertos MOP</a:t>
            </a:r>
          </a:p>
          <a:p>
            <a:pPr lvl="1">
              <a:lnSpc>
                <a:spcPct val="150000"/>
              </a:lnSpc>
              <a:buFontTx/>
              <a:buChar char="-"/>
            </a:pPr>
            <a:r>
              <a:rPr lang="es-ES" dirty="0" smtClean="0">
                <a:latin typeface="Aharoni" pitchFamily="2" charset="-79"/>
                <a:cs typeface="Aharoni" pitchFamily="2" charset="-79"/>
              </a:rPr>
              <a:t> Conservaciones Globales de Pequeños </a:t>
            </a:r>
            <a:r>
              <a:rPr lang="es-ES" dirty="0" err="1" smtClean="0">
                <a:latin typeface="Aharoni" pitchFamily="2" charset="-79"/>
                <a:cs typeface="Aharoni" pitchFamily="2" charset="-79"/>
              </a:rPr>
              <a:t>Aerodromos</a:t>
            </a:r>
            <a:r>
              <a:rPr lang="es-ES" dirty="0" smtClean="0">
                <a:latin typeface="Aharoni" pitchFamily="2" charset="-79"/>
                <a:cs typeface="Aharoni" pitchFamily="2" charset="-79"/>
              </a:rPr>
              <a:t> (Llanquihue y Palena) </a:t>
            </a:r>
          </a:p>
          <a:p>
            <a:pPr lvl="2">
              <a:lnSpc>
                <a:spcPct val="150000"/>
              </a:lnSpc>
              <a:buFontTx/>
              <a:buChar char="-"/>
            </a:pPr>
            <a:r>
              <a:rPr lang="es-ES" dirty="0">
                <a:latin typeface="Aharoni" pitchFamily="2" charset="-79"/>
                <a:cs typeface="Aharoni" pitchFamily="2" charset="-79"/>
              </a:rPr>
              <a:t> </a:t>
            </a:r>
            <a:r>
              <a:rPr lang="es-ES" dirty="0" smtClean="0">
                <a:latin typeface="Aharoni" pitchFamily="2" charset="-79"/>
                <a:cs typeface="Aharoni" pitchFamily="2" charset="-79"/>
              </a:rPr>
              <a:t>Intervenciones Mayores en: Llanada Grande, </a:t>
            </a:r>
            <a:r>
              <a:rPr lang="es-ES" dirty="0" err="1" smtClean="0">
                <a:latin typeface="Aharoni" pitchFamily="2" charset="-79"/>
                <a:cs typeface="Aharoni" pitchFamily="2" charset="-79"/>
              </a:rPr>
              <a:t>Puelo</a:t>
            </a:r>
            <a:r>
              <a:rPr lang="es-ES" dirty="0" smtClean="0">
                <a:latin typeface="Aharoni" pitchFamily="2" charset="-79"/>
                <a:cs typeface="Aharoni" pitchFamily="2" charset="-79"/>
              </a:rPr>
              <a:t> Bajo, </a:t>
            </a:r>
            <a:r>
              <a:rPr lang="es-ES" dirty="0" err="1" smtClean="0">
                <a:latin typeface="Aharoni" pitchFamily="2" charset="-79"/>
                <a:cs typeface="Aharoni" pitchFamily="2" charset="-79"/>
              </a:rPr>
              <a:t>Futaleufu</a:t>
            </a:r>
            <a:r>
              <a:rPr lang="es-ES" dirty="0" smtClean="0">
                <a:latin typeface="Aharoni" pitchFamily="2" charset="-79"/>
                <a:cs typeface="Aharoni" pitchFamily="2" charset="-79"/>
              </a:rPr>
              <a:t> y Alto Palena</a:t>
            </a:r>
          </a:p>
          <a:p>
            <a:pPr lvl="2">
              <a:lnSpc>
                <a:spcPct val="150000"/>
              </a:lnSpc>
              <a:buFontTx/>
              <a:buChar char="-"/>
            </a:pPr>
            <a:r>
              <a:rPr lang="es-ES" dirty="0" smtClean="0">
                <a:latin typeface="Aharoni" pitchFamily="2" charset="-79"/>
                <a:cs typeface="Aharoni" pitchFamily="2" charset="-79"/>
              </a:rPr>
              <a:t>Intervenciones Menores en: </a:t>
            </a:r>
            <a:r>
              <a:rPr lang="es-ES" dirty="0" err="1" smtClean="0">
                <a:latin typeface="Aharoni" pitchFamily="2" charset="-79"/>
                <a:cs typeface="Aharoni" pitchFamily="2" charset="-79"/>
              </a:rPr>
              <a:t>Contao</a:t>
            </a:r>
            <a:r>
              <a:rPr lang="es-ES" dirty="0" smtClean="0">
                <a:latin typeface="Aharoni" pitchFamily="2" charset="-79"/>
                <a:cs typeface="Aharoni" pitchFamily="2" charset="-79"/>
              </a:rPr>
              <a:t>, </a:t>
            </a:r>
            <a:r>
              <a:rPr lang="es-ES" dirty="0" err="1" smtClean="0">
                <a:latin typeface="Aharoni" pitchFamily="2" charset="-79"/>
                <a:cs typeface="Aharoni" pitchFamily="2" charset="-79"/>
              </a:rPr>
              <a:t>Hualaihue</a:t>
            </a:r>
            <a:r>
              <a:rPr lang="es-ES" dirty="0" smtClean="0">
                <a:latin typeface="Aharoni" pitchFamily="2" charset="-79"/>
                <a:cs typeface="Aharoni" pitchFamily="2" charset="-79"/>
              </a:rPr>
              <a:t>, </a:t>
            </a:r>
            <a:r>
              <a:rPr lang="es-ES" dirty="0" err="1" smtClean="0">
                <a:latin typeface="Aharoni" pitchFamily="2" charset="-79"/>
                <a:cs typeface="Aharoni" pitchFamily="2" charset="-79"/>
              </a:rPr>
              <a:t>Pumalin</a:t>
            </a:r>
            <a:r>
              <a:rPr lang="es-ES" dirty="0" smtClean="0">
                <a:latin typeface="Aharoni" pitchFamily="2" charset="-79"/>
                <a:cs typeface="Aharoni" pitchFamily="2" charset="-79"/>
              </a:rPr>
              <a:t>, </a:t>
            </a:r>
            <a:r>
              <a:rPr lang="es-ES" dirty="0" err="1" smtClean="0">
                <a:latin typeface="Aharoni" pitchFamily="2" charset="-79"/>
                <a:cs typeface="Aharoni" pitchFamily="2" charset="-79"/>
              </a:rPr>
              <a:t>Ayacara</a:t>
            </a:r>
            <a:r>
              <a:rPr lang="es-ES" dirty="0" smtClean="0">
                <a:latin typeface="Aharoni" pitchFamily="2" charset="-79"/>
                <a:cs typeface="Aharoni" pitchFamily="2" charset="-79"/>
              </a:rPr>
              <a:t>, </a:t>
            </a:r>
            <a:r>
              <a:rPr lang="es-ES" dirty="0" err="1" smtClean="0">
                <a:latin typeface="Aharoni" pitchFamily="2" charset="-79"/>
                <a:cs typeface="Aharoni" pitchFamily="2" charset="-79"/>
              </a:rPr>
              <a:t>Peulla</a:t>
            </a:r>
            <a:r>
              <a:rPr lang="es-ES" dirty="0" smtClean="0">
                <a:latin typeface="Aharoni" pitchFamily="2" charset="-79"/>
                <a:cs typeface="Aharoni" pitchFamily="2" charset="-79"/>
              </a:rPr>
              <a:t>, Segundo Corral</a:t>
            </a:r>
          </a:p>
          <a:p>
            <a:pPr lvl="1">
              <a:lnSpc>
                <a:spcPct val="150000"/>
              </a:lnSpc>
              <a:buFontTx/>
              <a:buChar char="-"/>
            </a:pPr>
            <a:r>
              <a:rPr lang="es-ES" dirty="0">
                <a:latin typeface="Aharoni" pitchFamily="2" charset="-79"/>
                <a:cs typeface="Aharoni" pitchFamily="2" charset="-79"/>
              </a:rPr>
              <a:t> </a:t>
            </a:r>
            <a:r>
              <a:rPr lang="es-ES" dirty="0" smtClean="0">
                <a:latin typeface="Aharoni" pitchFamily="2" charset="-79"/>
                <a:cs typeface="Aharoni" pitchFamily="2" charset="-79"/>
              </a:rPr>
              <a:t>Normalización Aeródromo </a:t>
            </a:r>
            <a:r>
              <a:rPr lang="es-ES" dirty="0" err="1" smtClean="0">
                <a:latin typeface="Aharoni" pitchFamily="2" charset="-79"/>
                <a:cs typeface="Aharoni" pitchFamily="2" charset="-79"/>
              </a:rPr>
              <a:t>Ayacara</a:t>
            </a:r>
            <a:endParaRPr lang="es-ES" dirty="0" smtClean="0">
              <a:latin typeface="Aharoni" pitchFamily="2" charset="-79"/>
              <a:cs typeface="Aharoni" pitchFamily="2" charset="-79"/>
            </a:endParaRPr>
          </a:p>
          <a:p>
            <a:pPr lvl="2">
              <a:lnSpc>
                <a:spcPct val="150000"/>
              </a:lnSpc>
              <a:buFontTx/>
              <a:buChar char="-"/>
            </a:pPr>
            <a:r>
              <a:rPr lang="es-ES" dirty="0">
                <a:latin typeface="Aharoni" pitchFamily="2" charset="-79"/>
                <a:cs typeface="Aharoni" pitchFamily="2" charset="-79"/>
              </a:rPr>
              <a:t> I</a:t>
            </a:r>
            <a:r>
              <a:rPr lang="es-ES" dirty="0" smtClean="0">
                <a:latin typeface="Aharoni" pitchFamily="2" charset="-79"/>
                <a:cs typeface="Aharoni" pitchFamily="2" charset="-79"/>
              </a:rPr>
              <a:t>ncluyó </a:t>
            </a:r>
            <a:r>
              <a:rPr lang="es-ES" dirty="0" err="1" smtClean="0">
                <a:latin typeface="Aharoni" pitchFamily="2" charset="-79"/>
                <a:cs typeface="Aharoni" pitchFamily="2" charset="-79"/>
              </a:rPr>
              <a:t>intervencion</a:t>
            </a:r>
            <a:r>
              <a:rPr lang="es-ES" dirty="0" smtClean="0">
                <a:latin typeface="Aharoni" pitchFamily="2" charset="-79"/>
                <a:cs typeface="Aharoni" pitchFamily="2" charset="-79"/>
              </a:rPr>
              <a:t> en Poyo</a:t>
            </a:r>
          </a:p>
          <a:p>
            <a:pPr lvl="1">
              <a:lnSpc>
                <a:spcPct val="150000"/>
              </a:lnSpc>
              <a:buFontTx/>
              <a:buChar char="-"/>
            </a:pPr>
            <a:r>
              <a:rPr lang="es-ES" dirty="0">
                <a:latin typeface="Aharoni" pitchFamily="2" charset="-79"/>
                <a:cs typeface="Aharoni" pitchFamily="2" charset="-79"/>
              </a:rPr>
              <a:t> </a:t>
            </a:r>
            <a:r>
              <a:rPr lang="es-ES" dirty="0" smtClean="0">
                <a:latin typeface="Aharoni" pitchFamily="2" charset="-79"/>
                <a:cs typeface="Aharoni" pitchFamily="2" charset="-79"/>
              </a:rPr>
              <a:t>Diseño Nuevo Aeródromo </a:t>
            </a:r>
            <a:r>
              <a:rPr lang="es-ES" dirty="0" err="1" smtClean="0">
                <a:latin typeface="Aharoni" pitchFamily="2" charset="-79"/>
                <a:cs typeface="Aharoni" pitchFamily="2" charset="-79"/>
              </a:rPr>
              <a:t>Chaitèn</a:t>
            </a:r>
            <a:endParaRPr lang="es-ES" dirty="0" smtClean="0">
              <a:latin typeface="Aharoni" pitchFamily="2" charset="-79"/>
              <a:cs typeface="Aharoni" pitchFamily="2" charset="-79"/>
            </a:endParaRPr>
          </a:p>
          <a:p>
            <a:pPr lvl="2">
              <a:lnSpc>
                <a:spcPct val="150000"/>
              </a:lnSpc>
              <a:buFontTx/>
              <a:buChar char="-"/>
            </a:pPr>
            <a:r>
              <a:rPr lang="es-ES" dirty="0">
                <a:latin typeface="Aharoni" pitchFamily="2" charset="-79"/>
                <a:cs typeface="Aharoni" pitchFamily="2" charset="-79"/>
              </a:rPr>
              <a:t> </a:t>
            </a:r>
            <a:r>
              <a:rPr lang="es-ES" dirty="0" err="1" smtClean="0">
                <a:latin typeface="Aharoni" pitchFamily="2" charset="-79"/>
                <a:cs typeface="Aharoni" pitchFamily="2" charset="-79"/>
              </a:rPr>
              <a:t>Conservacion</a:t>
            </a:r>
            <a:r>
              <a:rPr lang="es-ES" dirty="0" smtClean="0">
                <a:latin typeface="Aharoni" pitchFamily="2" charset="-79"/>
                <a:cs typeface="Aharoni" pitchFamily="2" charset="-79"/>
              </a:rPr>
              <a:t> Aeródromo Provisorio, por </a:t>
            </a:r>
            <a:r>
              <a:rPr lang="es-ES" dirty="0" err="1" smtClean="0">
                <a:latin typeface="Aharoni" pitchFamily="2" charset="-79"/>
                <a:cs typeface="Aharoni" pitchFamily="2" charset="-79"/>
              </a:rPr>
              <a:t>Adm</a:t>
            </a:r>
            <a:r>
              <a:rPr lang="es-ES" dirty="0" smtClean="0">
                <a:latin typeface="Aharoni" pitchFamily="2" charset="-79"/>
                <a:cs typeface="Aharoni" pitchFamily="2" charset="-79"/>
              </a:rPr>
              <a:t>. Directa Vialidad</a:t>
            </a:r>
          </a:p>
          <a:p>
            <a:pPr lvl="1">
              <a:lnSpc>
                <a:spcPct val="150000"/>
              </a:lnSpc>
              <a:buFontTx/>
              <a:buChar char="-"/>
            </a:pPr>
            <a:endParaRPr lang="es-ES" dirty="0">
              <a:latin typeface="Aharoni" pitchFamily="2" charset="-79"/>
              <a:cs typeface="Aharoni" pitchFamily="2" charset="-79"/>
            </a:endParaRPr>
          </a:p>
          <a:p>
            <a:pPr lvl="1">
              <a:lnSpc>
                <a:spcPct val="150000"/>
              </a:lnSpc>
              <a:buFontTx/>
              <a:buChar char="-"/>
            </a:pPr>
            <a:endParaRPr lang="es-ES" dirty="0">
              <a:latin typeface="Aharoni" pitchFamily="2" charset="-79"/>
              <a:cs typeface="Aharoni" pitchFamily="2" charset="-79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6 CuadroTexto"/>
          <p:cNvSpPr txBox="1">
            <a:spLocks noChangeArrowheads="1"/>
          </p:cNvSpPr>
          <p:nvPr/>
        </p:nvSpPr>
        <p:spPr bwMode="auto">
          <a:xfrm>
            <a:off x="1928813" y="214313"/>
            <a:ext cx="70008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s-ES" b="1" dirty="0" smtClean="0">
                <a:latin typeface="Aharoni" pitchFamily="2" charset="-79"/>
                <a:cs typeface="Aharoni" pitchFamily="2" charset="-79"/>
              </a:rPr>
              <a:t>INFRAESTRUCTURA MOP</a:t>
            </a:r>
          </a:p>
          <a:p>
            <a:pPr algn="r"/>
            <a:r>
              <a:rPr lang="es-ES" b="1" dirty="0" smtClean="0">
                <a:latin typeface="Aharoni" pitchFamily="2" charset="-79"/>
                <a:cs typeface="Aharoni" pitchFamily="2" charset="-79"/>
              </a:rPr>
              <a:t>PROYECTOS POR ADJUDICAR 2009</a:t>
            </a:r>
            <a:endParaRPr lang="es-ES" b="1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075" name="11 CuadroTexto"/>
          <p:cNvSpPr txBox="1">
            <a:spLocks noChangeArrowheads="1"/>
          </p:cNvSpPr>
          <p:nvPr/>
        </p:nvSpPr>
        <p:spPr bwMode="auto">
          <a:xfrm>
            <a:off x="1000100" y="1000108"/>
            <a:ext cx="7929618" cy="3924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s-ES" sz="2000" b="1" u="sng" dirty="0" smtClean="0">
                <a:latin typeface="Aharoni" pitchFamily="2" charset="-79"/>
                <a:cs typeface="Aharoni" pitchFamily="2" charset="-79"/>
              </a:rPr>
              <a:t>Vialidad - MOP</a:t>
            </a:r>
            <a:endParaRPr lang="es-ES" sz="2000" b="1" u="sng" dirty="0">
              <a:latin typeface="Aharoni" pitchFamily="2" charset="-79"/>
              <a:cs typeface="Aharoni" pitchFamily="2" charset="-79"/>
            </a:endParaRPr>
          </a:p>
          <a:p>
            <a:pPr>
              <a:lnSpc>
                <a:spcPct val="150000"/>
              </a:lnSpc>
              <a:buFontTx/>
              <a:buChar char="-"/>
            </a:pPr>
            <a:r>
              <a:rPr lang="es-ES" b="1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s-ES" b="1" dirty="0" err="1" smtClean="0">
                <a:latin typeface="Aharoni" pitchFamily="2" charset="-79"/>
                <a:cs typeface="Aharoni" pitchFamily="2" charset="-79"/>
              </a:rPr>
              <a:t>Recapado</a:t>
            </a:r>
            <a:r>
              <a:rPr lang="es-ES" b="1" dirty="0" smtClean="0">
                <a:latin typeface="Aharoni" pitchFamily="2" charset="-79"/>
                <a:cs typeface="Aharoni" pitchFamily="2" charset="-79"/>
              </a:rPr>
              <a:t> Ruta 231-CH: </a:t>
            </a:r>
            <a:r>
              <a:rPr lang="es-ES" b="1" dirty="0" err="1" smtClean="0">
                <a:latin typeface="Aharoni" pitchFamily="2" charset="-79"/>
                <a:cs typeface="Aharoni" pitchFamily="2" charset="-79"/>
              </a:rPr>
              <a:t>Futaleufú</a:t>
            </a:r>
            <a:r>
              <a:rPr lang="es-ES" b="1" dirty="0" smtClean="0">
                <a:latin typeface="Aharoni" pitchFamily="2" charset="-79"/>
                <a:cs typeface="Aharoni" pitchFamily="2" charset="-79"/>
              </a:rPr>
              <a:t> – Limite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es-ES" b="1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s-ES" b="1" dirty="0" err="1" smtClean="0">
                <a:latin typeface="Aharoni" pitchFamily="2" charset="-79"/>
                <a:cs typeface="Aharoni" pitchFamily="2" charset="-79"/>
              </a:rPr>
              <a:t>Recapado</a:t>
            </a:r>
            <a:r>
              <a:rPr lang="es-ES" b="1" dirty="0" smtClean="0">
                <a:latin typeface="Aharoni" pitchFamily="2" charset="-79"/>
                <a:cs typeface="Aharoni" pitchFamily="2" charset="-79"/>
              </a:rPr>
              <a:t> Ruta 235-CH: Puente </a:t>
            </a:r>
            <a:r>
              <a:rPr lang="es-ES" b="1" dirty="0" err="1" smtClean="0">
                <a:latin typeface="Aharoni" pitchFamily="2" charset="-79"/>
                <a:cs typeface="Aharoni" pitchFamily="2" charset="-79"/>
              </a:rPr>
              <a:t>Correntoso</a:t>
            </a:r>
            <a:r>
              <a:rPr lang="es-ES" b="1" dirty="0" smtClean="0">
                <a:latin typeface="Aharoni" pitchFamily="2" charset="-79"/>
                <a:cs typeface="Aharoni" pitchFamily="2" charset="-79"/>
              </a:rPr>
              <a:t> – Palena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es-ES" b="1" dirty="0">
                <a:latin typeface="Aharoni" pitchFamily="2" charset="-79"/>
                <a:cs typeface="Aharoni" pitchFamily="2" charset="-79"/>
              </a:rPr>
              <a:t> </a:t>
            </a:r>
            <a:r>
              <a:rPr lang="es-ES" b="1" dirty="0" smtClean="0">
                <a:latin typeface="Aharoni" pitchFamily="2" charset="-79"/>
                <a:cs typeface="Aharoni" pitchFamily="2" charset="-79"/>
              </a:rPr>
              <a:t>Conservación Reposición Ripio: Ruta 7 entre Caleta Puelche – </a:t>
            </a:r>
            <a:r>
              <a:rPr lang="es-ES" b="1" dirty="0" err="1" smtClean="0">
                <a:latin typeface="Aharoni" pitchFamily="2" charset="-79"/>
                <a:cs typeface="Aharoni" pitchFamily="2" charset="-79"/>
              </a:rPr>
              <a:t>Pichicolo</a:t>
            </a:r>
            <a:r>
              <a:rPr lang="es-ES" b="1" dirty="0" smtClean="0">
                <a:latin typeface="Aharoni" pitchFamily="2" charset="-79"/>
                <a:cs typeface="Aharoni" pitchFamily="2" charset="-79"/>
              </a:rPr>
              <a:t>; camino </a:t>
            </a:r>
            <a:r>
              <a:rPr lang="es-ES" b="1" dirty="0" err="1" smtClean="0">
                <a:latin typeface="Aharoni" pitchFamily="2" charset="-79"/>
                <a:cs typeface="Aharoni" pitchFamily="2" charset="-79"/>
              </a:rPr>
              <a:t>Contao</a:t>
            </a:r>
            <a:r>
              <a:rPr lang="es-ES" b="1" dirty="0" smtClean="0">
                <a:latin typeface="Aharoni" pitchFamily="2" charset="-79"/>
                <a:cs typeface="Aharoni" pitchFamily="2" charset="-79"/>
              </a:rPr>
              <a:t> – </a:t>
            </a:r>
            <a:r>
              <a:rPr lang="es-ES" b="1" dirty="0" err="1" smtClean="0">
                <a:latin typeface="Aharoni" pitchFamily="2" charset="-79"/>
                <a:cs typeface="Aharoni" pitchFamily="2" charset="-79"/>
              </a:rPr>
              <a:t>Rolecha</a:t>
            </a:r>
            <a:r>
              <a:rPr lang="es-ES" b="1" dirty="0" smtClean="0">
                <a:latin typeface="Aharoni" pitchFamily="2" charset="-79"/>
                <a:cs typeface="Aharoni" pitchFamily="2" charset="-79"/>
              </a:rPr>
              <a:t> – El Varal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es-ES" b="1" dirty="0">
                <a:latin typeface="Aharoni" pitchFamily="2" charset="-79"/>
                <a:cs typeface="Aharoni" pitchFamily="2" charset="-79"/>
              </a:rPr>
              <a:t> </a:t>
            </a:r>
            <a:r>
              <a:rPr lang="es-ES" b="1" dirty="0" smtClean="0">
                <a:latin typeface="Aharoni" pitchFamily="2" charset="-79"/>
                <a:cs typeface="Aharoni" pitchFamily="2" charset="-79"/>
              </a:rPr>
              <a:t>Conservación Reposición Ripio Ruta Poyo – </a:t>
            </a:r>
            <a:r>
              <a:rPr lang="es-ES" b="1" dirty="0" err="1" smtClean="0">
                <a:latin typeface="Aharoni" pitchFamily="2" charset="-79"/>
                <a:cs typeface="Aharoni" pitchFamily="2" charset="-79"/>
              </a:rPr>
              <a:t>Ayacara</a:t>
            </a:r>
            <a:r>
              <a:rPr lang="es-ES" b="1" dirty="0" smtClean="0">
                <a:latin typeface="Aharoni" pitchFamily="2" charset="-79"/>
                <a:cs typeface="Aharoni" pitchFamily="2" charset="-79"/>
              </a:rPr>
              <a:t> - </a:t>
            </a:r>
            <a:r>
              <a:rPr lang="es-ES" b="1" dirty="0" err="1" smtClean="0">
                <a:latin typeface="Aharoni" pitchFamily="2" charset="-79"/>
                <a:cs typeface="Aharoni" pitchFamily="2" charset="-79"/>
              </a:rPr>
              <a:t>Buill</a:t>
            </a:r>
            <a:endParaRPr lang="es-ES" b="1" dirty="0" smtClean="0">
              <a:latin typeface="Aharoni" pitchFamily="2" charset="-79"/>
              <a:cs typeface="Aharoni" pitchFamily="2" charset="-79"/>
            </a:endParaRPr>
          </a:p>
          <a:p>
            <a:pPr>
              <a:lnSpc>
                <a:spcPct val="150000"/>
              </a:lnSpc>
            </a:pPr>
            <a:endParaRPr lang="es-ES" b="1" dirty="0" smtClean="0">
              <a:latin typeface="Aharoni" pitchFamily="2" charset="-79"/>
              <a:cs typeface="Aharoni" pitchFamily="2" charset="-79"/>
            </a:endParaRPr>
          </a:p>
          <a:p>
            <a:pPr>
              <a:lnSpc>
                <a:spcPct val="150000"/>
              </a:lnSpc>
            </a:pPr>
            <a:r>
              <a:rPr lang="es-ES" sz="2000" b="1" u="sng" dirty="0" smtClean="0">
                <a:latin typeface="Aharoni" pitchFamily="2" charset="-79"/>
                <a:cs typeface="Aharoni" pitchFamily="2" charset="-79"/>
              </a:rPr>
              <a:t>Obras Hidráulicas - MOP</a:t>
            </a:r>
            <a:endParaRPr lang="es-ES" sz="2000" b="1" u="sng" dirty="0">
              <a:latin typeface="Aharoni" pitchFamily="2" charset="-79"/>
              <a:cs typeface="Aharoni" pitchFamily="2" charset="-79"/>
            </a:endParaRPr>
          </a:p>
          <a:p>
            <a:pPr>
              <a:lnSpc>
                <a:spcPct val="150000"/>
              </a:lnSpc>
              <a:buFontTx/>
              <a:buChar char="-"/>
            </a:pPr>
            <a:r>
              <a:rPr lang="es-ES" b="1" dirty="0" smtClean="0">
                <a:latin typeface="Aharoni" pitchFamily="2" charset="-79"/>
                <a:cs typeface="Aharoni" pitchFamily="2" charset="-79"/>
              </a:rPr>
              <a:t> Diseño Mejoramiento Sistema APR Río </a:t>
            </a:r>
            <a:r>
              <a:rPr lang="es-ES" b="1" dirty="0" err="1" smtClean="0">
                <a:latin typeface="Aharoni" pitchFamily="2" charset="-79"/>
                <a:cs typeface="Aharoni" pitchFamily="2" charset="-79"/>
              </a:rPr>
              <a:t>Puelo</a:t>
            </a:r>
            <a:endParaRPr lang="es-ES" dirty="0">
              <a:latin typeface="Aharoni" pitchFamily="2" charset="-79"/>
              <a:cs typeface="Aharoni" pitchFamily="2" charset="-79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6 CuadroTexto"/>
          <p:cNvSpPr txBox="1">
            <a:spLocks noChangeArrowheads="1"/>
          </p:cNvSpPr>
          <p:nvPr/>
        </p:nvSpPr>
        <p:spPr bwMode="auto">
          <a:xfrm>
            <a:off x="1928813" y="214313"/>
            <a:ext cx="70008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s-ES" b="1" dirty="0" smtClean="0">
                <a:latin typeface="Aharoni" pitchFamily="2" charset="-79"/>
                <a:cs typeface="Aharoni" pitchFamily="2" charset="-79"/>
              </a:rPr>
              <a:t>INFRAESTRUCTURA MOP</a:t>
            </a:r>
          </a:p>
          <a:p>
            <a:pPr algn="r"/>
            <a:r>
              <a:rPr lang="es-ES" b="1" dirty="0" smtClean="0">
                <a:latin typeface="Aharoni" pitchFamily="2" charset="-79"/>
                <a:cs typeface="Aharoni" pitchFamily="2" charset="-79"/>
              </a:rPr>
              <a:t>PROYECTOS POR LICITAR 2009</a:t>
            </a:r>
            <a:endParaRPr lang="es-ES" b="1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075" name="11 CuadroTexto"/>
          <p:cNvSpPr txBox="1">
            <a:spLocks noChangeArrowheads="1"/>
          </p:cNvSpPr>
          <p:nvPr/>
        </p:nvSpPr>
        <p:spPr bwMode="auto">
          <a:xfrm>
            <a:off x="1000100" y="1000108"/>
            <a:ext cx="7929618" cy="4293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s-ES" sz="2000" b="1" u="sng" dirty="0" smtClean="0">
                <a:latin typeface="Aharoni" pitchFamily="2" charset="-79"/>
                <a:cs typeface="Aharoni" pitchFamily="2" charset="-79"/>
              </a:rPr>
              <a:t>Vialidad - MOP</a:t>
            </a:r>
            <a:endParaRPr lang="es-ES" sz="2000" b="1" u="sng" dirty="0">
              <a:latin typeface="Aharoni" pitchFamily="2" charset="-79"/>
              <a:cs typeface="Aharoni" pitchFamily="2" charset="-79"/>
            </a:endParaRPr>
          </a:p>
          <a:p>
            <a:pPr>
              <a:lnSpc>
                <a:spcPct val="150000"/>
              </a:lnSpc>
              <a:buFontTx/>
              <a:buChar char="-"/>
            </a:pPr>
            <a:r>
              <a:rPr lang="es-ES" b="1" dirty="0" smtClean="0">
                <a:latin typeface="Aharoni" pitchFamily="2" charset="-79"/>
                <a:cs typeface="Aharoni" pitchFamily="2" charset="-79"/>
              </a:rPr>
              <a:t> Mejoramiento Ruta 7 : </a:t>
            </a:r>
            <a:r>
              <a:rPr lang="es-ES" b="1" dirty="0" err="1" smtClean="0">
                <a:latin typeface="Aharoni" pitchFamily="2" charset="-79"/>
                <a:cs typeface="Aharoni" pitchFamily="2" charset="-79"/>
              </a:rPr>
              <a:t>Michimahuida</a:t>
            </a:r>
            <a:r>
              <a:rPr lang="es-ES" b="1" dirty="0" smtClean="0">
                <a:latin typeface="Aharoni" pitchFamily="2" charset="-79"/>
                <a:cs typeface="Aharoni" pitchFamily="2" charset="-79"/>
              </a:rPr>
              <a:t> – Puerto Cárdenas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es-ES" b="1" dirty="0" smtClean="0">
                <a:latin typeface="Aharoni" pitchFamily="2" charset="-79"/>
                <a:cs typeface="Aharoni" pitchFamily="2" charset="-79"/>
              </a:rPr>
              <a:t> Mejoramiento Ruta 7 : Puerto Cárdenas – Santa Lucía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es-ES" b="1" dirty="0">
                <a:latin typeface="Aharoni" pitchFamily="2" charset="-79"/>
                <a:cs typeface="Aharoni" pitchFamily="2" charset="-79"/>
              </a:rPr>
              <a:t> </a:t>
            </a:r>
            <a:r>
              <a:rPr lang="es-ES" b="1" dirty="0" smtClean="0">
                <a:latin typeface="Aharoni" pitchFamily="2" charset="-79"/>
                <a:cs typeface="Aharoni" pitchFamily="2" charset="-79"/>
              </a:rPr>
              <a:t>Estudios de Ingeniería:</a:t>
            </a:r>
          </a:p>
          <a:p>
            <a:pPr lvl="1">
              <a:lnSpc>
                <a:spcPct val="150000"/>
              </a:lnSpc>
              <a:buFontTx/>
              <a:buChar char="-"/>
            </a:pPr>
            <a:r>
              <a:rPr lang="es-ES" b="1" dirty="0">
                <a:latin typeface="Aharoni" pitchFamily="2" charset="-79"/>
                <a:cs typeface="Aharoni" pitchFamily="2" charset="-79"/>
              </a:rPr>
              <a:t> </a:t>
            </a:r>
            <a:r>
              <a:rPr lang="es-ES" b="1" dirty="0" smtClean="0">
                <a:latin typeface="Aharoni" pitchFamily="2" charset="-79"/>
                <a:cs typeface="Aharoni" pitchFamily="2" charset="-79"/>
              </a:rPr>
              <a:t>Mejoramiento Ruta 231 – CH: Puerto Ramírez – </a:t>
            </a:r>
            <a:r>
              <a:rPr lang="es-ES" b="1" dirty="0" err="1" smtClean="0">
                <a:latin typeface="Aharoni" pitchFamily="2" charset="-79"/>
                <a:cs typeface="Aharoni" pitchFamily="2" charset="-79"/>
              </a:rPr>
              <a:t>Futaleufú</a:t>
            </a:r>
            <a:endParaRPr lang="es-ES" b="1" dirty="0" smtClean="0">
              <a:latin typeface="Aharoni" pitchFamily="2" charset="-79"/>
              <a:cs typeface="Aharoni" pitchFamily="2" charset="-79"/>
            </a:endParaRPr>
          </a:p>
          <a:p>
            <a:pPr lvl="1">
              <a:lnSpc>
                <a:spcPct val="150000"/>
              </a:lnSpc>
              <a:buFontTx/>
              <a:buChar char="-"/>
            </a:pPr>
            <a:r>
              <a:rPr lang="es-ES" b="1" dirty="0">
                <a:latin typeface="Aharoni" pitchFamily="2" charset="-79"/>
                <a:cs typeface="Aharoni" pitchFamily="2" charset="-79"/>
              </a:rPr>
              <a:t> </a:t>
            </a:r>
            <a:r>
              <a:rPr lang="es-ES" b="1" dirty="0" smtClean="0">
                <a:latin typeface="Aharoni" pitchFamily="2" charset="-79"/>
                <a:cs typeface="Aharoni" pitchFamily="2" charset="-79"/>
              </a:rPr>
              <a:t>Mejoramiento Ruta 235 – CH: Santa Lucía – Palena</a:t>
            </a:r>
          </a:p>
          <a:p>
            <a:pPr lvl="1">
              <a:lnSpc>
                <a:spcPct val="150000"/>
              </a:lnSpc>
              <a:buFontTx/>
              <a:buChar char="-"/>
            </a:pPr>
            <a:r>
              <a:rPr lang="es-ES" b="1" dirty="0">
                <a:latin typeface="Aharoni" pitchFamily="2" charset="-79"/>
                <a:cs typeface="Aharoni" pitchFamily="2" charset="-79"/>
              </a:rPr>
              <a:t> </a:t>
            </a:r>
            <a:r>
              <a:rPr lang="es-ES" b="1" dirty="0" smtClean="0">
                <a:latin typeface="Aharoni" pitchFamily="2" charset="-79"/>
                <a:cs typeface="Aharoni" pitchFamily="2" charset="-79"/>
              </a:rPr>
              <a:t>Puentes Menores en Llanquihue y Palena (</a:t>
            </a:r>
            <a:r>
              <a:rPr lang="es-ES" b="1" dirty="0" err="1">
                <a:latin typeface="Aharoni" pitchFamily="2" charset="-79"/>
                <a:cs typeface="Aharoni" pitchFamily="2" charset="-79"/>
              </a:rPr>
              <a:t>C</a:t>
            </a:r>
            <a:r>
              <a:rPr lang="es-ES" b="1" dirty="0" err="1" smtClean="0">
                <a:latin typeface="Aharoni" pitchFamily="2" charset="-79"/>
                <a:cs typeface="Aharoni" pitchFamily="2" charset="-79"/>
              </a:rPr>
              <a:t>ochamó</a:t>
            </a:r>
            <a:r>
              <a:rPr lang="es-ES" b="1" dirty="0" smtClean="0">
                <a:latin typeface="Aharoni" pitchFamily="2" charset="-79"/>
                <a:cs typeface="Aharoni" pitchFamily="2" charset="-79"/>
              </a:rPr>
              <a:t> y </a:t>
            </a:r>
            <a:r>
              <a:rPr lang="es-ES" b="1" dirty="0" err="1" smtClean="0">
                <a:latin typeface="Aharoni" pitchFamily="2" charset="-79"/>
                <a:cs typeface="Aharoni" pitchFamily="2" charset="-79"/>
              </a:rPr>
              <a:t>Hualaihué</a:t>
            </a:r>
            <a:r>
              <a:rPr lang="es-ES" b="1" dirty="0" smtClean="0">
                <a:latin typeface="Aharoni" pitchFamily="2" charset="-79"/>
                <a:cs typeface="Aharoni" pitchFamily="2" charset="-79"/>
              </a:rPr>
              <a:t>)</a:t>
            </a:r>
          </a:p>
          <a:p>
            <a:pPr lvl="1">
              <a:lnSpc>
                <a:spcPct val="150000"/>
              </a:lnSpc>
              <a:buFontTx/>
              <a:buChar char="-"/>
            </a:pPr>
            <a:r>
              <a:rPr lang="es-ES" b="1" dirty="0">
                <a:latin typeface="Aharoni" pitchFamily="2" charset="-79"/>
                <a:cs typeface="Aharoni" pitchFamily="2" charset="-79"/>
              </a:rPr>
              <a:t> </a:t>
            </a:r>
            <a:r>
              <a:rPr lang="es-ES" b="1" dirty="0" smtClean="0">
                <a:latin typeface="Aharoni" pitchFamily="2" charset="-79"/>
                <a:cs typeface="Aharoni" pitchFamily="2" charset="-79"/>
              </a:rPr>
              <a:t>Conservación Puente </a:t>
            </a:r>
            <a:r>
              <a:rPr lang="es-ES" b="1" dirty="0" err="1" smtClean="0">
                <a:latin typeface="Aharoni" pitchFamily="2" charset="-79"/>
                <a:cs typeface="Aharoni" pitchFamily="2" charset="-79"/>
              </a:rPr>
              <a:t>Yelcho</a:t>
            </a:r>
            <a:endParaRPr lang="es-ES" b="1" dirty="0" smtClean="0">
              <a:latin typeface="Aharoni" pitchFamily="2" charset="-79"/>
              <a:cs typeface="Aharoni" pitchFamily="2" charset="-79"/>
            </a:endParaRPr>
          </a:p>
          <a:p>
            <a:pPr>
              <a:lnSpc>
                <a:spcPct val="150000"/>
              </a:lnSpc>
              <a:buFontTx/>
              <a:buChar char="-"/>
            </a:pPr>
            <a:endParaRPr lang="es-ES" b="1" dirty="0" smtClean="0">
              <a:latin typeface="Aharoni" pitchFamily="2" charset="-79"/>
              <a:cs typeface="Aharoni" pitchFamily="2" charset="-79"/>
            </a:endParaRPr>
          </a:p>
          <a:p>
            <a:pPr>
              <a:lnSpc>
                <a:spcPct val="150000"/>
              </a:lnSpc>
              <a:buFontTx/>
              <a:buChar char="-"/>
            </a:pPr>
            <a:endParaRPr lang="es-ES" b="1" dirty="0">
              <a:latin typeface="Aharoni" pitchFamily="2" charset="-79"/>
              <a:cs typeface="Aharoni" pitchFamily="2" charset="-79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6 CuadroTexto"/>
          <p:cNvSpPr txBox="1">
            <a:spLocks noChangeArrowheads="1"/>
          </p:cNvSpPr>
          <p:nvPr/>
        </p:nvSpPr>
        <p:spPr bwMode="auto">
          <a:xfrm>
            <a:off x="1928813" y="214313"/>
            <a:ext cx="70008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s-ES" b="1" dirty="0" smtClean="0">
                <a:latin typeface="Aharoni" pitchFamily="2" charset="-79"/>
                <a:cs typeface="Aharoni" pitchFamily="2" charset="-79"/>
              </a:rPr>
              <a:t>INFRAESTRUCTURA MOP</a:t>
            </a:r>
          </a:p>
          <a:p>
            <a:pPr algn="r"/>
            <a:r>
              <a:rPr lang="es-ES" b="1" dirty="0" smtClean="0">
                <a:latin typeface="Aharoni" pitchFamily="2" charset="-79"/>
                <a:cs typeface="Aharoni" pitchFamily="2" charset="-79"/>
              </a:rPr>
              <a:t>PROYECTOS NUEVOS INCLUIDOS EN RESPALDO LEY 2010</a:t>
            </a:r>
            <a:endParaRPr lang="es-ES" b="1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" name="11 CuadroTexto"/>
          <p:cNvSpPr txBox="1">
            <a:spLocks noChangeArrowheads="1"/>
          </p:cNvSpPr>
          <p:nvPr/>
        </p:nvSpPr>
        <p:spPr bwMode="auto">
          <a:xfrm>
            <a:off x="1000100" y="1571612"/>
            <a:ext cx="7929618" cy="2215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s-ES" sz="2000" b="1" u="sng" dirty="0" smtClean="0">
                <a:latin typeface="Aharoni" pitchFamily="2" charset="-79"/>
                <a:cs typeface="Aharoni" pitchFamily="2" charset="-79"/>
              </a:rPr>
              <a:t>Obras Portuarias - MOP</a:t>
            </a:r>
            <a:endParaRPr lang="es-ES" sz="2000" b="1" u="sng" dirty="0">
              <a:latin typeface="Aharoni" pitchFamily="2" charset="-79"/>
              <a:cs typeface="Aharoni" pitchFamily="2" charset="-79"/>
            </a:endParaRPr>
          </a:p>
          <a:p>
            <a:pPr>
              <a:lnSpc>
                <a:spcPct val="150000"/>
              </a:lnSpc>
              <a:buFontTx/>
              <a:buChar char="-"/>
            </a:pPr>
            <a:r>
              <a:rPr lang="es-ES" b="1" dirty="0" smtClean="0">
                <a:latin typeface="Aharoni" pitchFamily="2" charset="-79"/>
                <a:cs typeface="Aharoni" pitchFamily="2" charset="-79"/>
              </a:rPr>
              <a:t> Mejoramiento Rampas La Arena, Puelche, 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es-ES" b="1" dirty="0">
                <a:latin typeface="Aharoni" pitchFamily="2" charset="-79"/>
                <a:cs typeface="Aharoni" pitchFamily="2" charset="-79"/>
              </a:rPr>
              <a:t> </a:t>
            </a:r>
            <a:r>
              <a:rPr lang="es-ES" b="1" dirty="0" smtClean="0">
                <a:latin typeface="Aharoni" pitchFamily="2" charset="-79"/>
                <a:cs typeface="Aharoni" pitchFamily="2" charset="-79"/>
              </a:rPr>
              <a:t>Mejoramiento Rampas Pichanco, Caleta Gonzalo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es-ES" b="1" dirty="0" smtClean="0">
                <a:latin typeface="Aharoni" pitchFamily="2" charset="-79"/>
                <a:cs typeface="Aharoni" pitchFamily="2" charset="-79"/>
              </a:rPr>
              <a:t> Conservación Rampa Poyo</a:t>
            </a:r>
          </a:p>
          <a:p>
            <a:pPr>
              <a:lnSpc>
                <a:spcPct val="150000"/>
              </a:lnSpc>
            </a:pPr>
            <a:endParaRPr lang="es-ES" b="1" dirty="0" smtClean="0">
              <a:latin typeface="Aharoni" pitchFamily="2" charset="-79"/>
              <a:cs typeface="Aharoni" pitchFamily="2" charset="-79"/>
            </a:endParaRPr>
          </a:p>
        </p:txBody>
      </p:sp>
    </p:spTree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2807</TotalTime>
  <Words>659</Words>
  <Application>Microsoft Office PowerPoint</Application>
  <PresentationFormat>Presentación en pantalla (4:3)</PresentationFormat>
  <Paragraphs>95</Paragraphs>
  <Slides>13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13</vt:i4>
      </vt:variant>
    </vt:vector>
  </HeadingPairs>
  <TitlesOfParts>
    <vt:vector size="14" baseType="lpstr">
      <vt:lpstr>Diseño predeterminado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</vt:vector>
  </TitlesOfParts>
  <Company>DIRECCION DE VIALIDAD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TITULO: DIRECCIÓN DE VIALIDAD</dc:title>
  <dc:creator>MOP</dc:creator>
  <cp:lastModifiedBy>Mauricio</cp:lastModifiedBy>
  <cp:revision>252</cp:revision>
  <dcterms:created xsi:type="dcterms:W3CDTF">2008-02-25T15:10:00Z</dcterms:created>
  <dcterms:modified xsi:type="dcterms:W3CDTF">2009-10-21T17:57:41Z</dcterms:modified>
</cp:coreProperties>
</file>